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16.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C450"/>
    <a:srgbClr val="00E668"/>
    <a:srgbClr val="5709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4B20C3-1305-4C35-B1FA-B5A1AD610530}" type="datetimeFigureOut">
              <a:rPr lang="en-GB" smtClean="0"/>
              <a:t>24/02/2017</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9B33E76-08CB-4683-9BAA-B28F5D5DFF0E}" type="slidenum">
              <a:rPr lang="en-GB" smtClean="0"/>
              <a:t>‹#›</a:t>
            </a:fld>
            <a:endParaRPr lang="en-GB"/>
          </a:p>
        </p:txBody>
      </p:sp>
    </p:spTree>
    <p:extLst>
      <p:ext uri="{BB962C8B-B14F-4D97-AF65-F5344CB8AC3E}">
        <p14:creationId xmlns:p14="http://schemas.microsoft.com/office/powerpoint/2010/main" val="243913901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9DD2DF-9E9F-492A-966E-D81E4918CCF2}" type="datetimeFigureOut">
              <a:rPr lang="en-GB" smtClean="0"/>
              <a:t>24/02/2017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32B6D-AA64-4A4A-8062-9B4FB7D441FC}" type="slidenum">
              <a:rPr lang="en-GB" smtClean="0"/>
              <a:t>‹#›</a:t>
            </a:fld>
            <a:endParaRPr lang="en-GB"/>
          </a:p>
        </p:txBody>
      </p:sp>
    </p:spTree>
    <p:extLst>
      <p:ext uri="{BB962C8B-B14F-4D97-AF65-F5344CB8AC3E}">
        <p14:creationId xmlns:p14="http://schemas.microsoft.com/office/powerpoint/2010/main" val="341580739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842330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22168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2BCB245-52FF-409E-AA99-3A6CA1B2662A}" type="datetime1">
              <a:rPr lang="en-GB" smtClean="0"/>
              <a:t>24/02/2017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972530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7F2AA6-6EE1-47B2-8E33-6249D722D788}" type="datetime1">
              <a:rPr lang="en-GB" smtClean="0"/>
              <a:t>24/02/2017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2721180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E9E3A1-37C9-4592-9890-D60D03F643DE}" type="datetime1">
              <a:rPr lang="en-GB" smtClean="0"/>
              <a:t>24/02/2017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4124074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48E4DC-505F-420B-9921-AD0CCBCBCE4D}" type="datetime1">
              <a:rPr lang="en-GB" smtClean="0"/>
              <a:t>24/02/2017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34984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385E8C0-23C3-42E4-9BB6-26894282B240}" type="datetime1">
              <a:rPr lang="en-GB" smtClean="0"/>
              <a:t>24/02/2017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174087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8CA66C-BC72-493C-94DB-8697A197DC2F}" type="datetime1">
              <a:rPr lang="en-GB" smtClean="0"/>
              <a:t>24/02/2017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313328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C497E4-C843-4824-85A5-331D0C9FF8FC}" type="datetime1">
              <a:rPr lang="en-GB" smtClean="0"/>
              <a:t>24/02/2017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613707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B45F410-FD45-424B-83AB-C1D7AF0DD3EE}" type="datetime1">
              <a:rPr lang="en-GB" smtClean="0"/>
              <a:t>24/02/2017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31992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76E29-C1ED-4CE4-B626-8C26C361E139}" type="datetime1">
              <a:rPr lang="en-GB" smtClean="0"/>
              <a:t>24/02/2017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741636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F94BD1-DAB4-4FC4-A99E-314246624B2A}" type="datetime1">
              <a:rPr lang="en-GB" smtClean="0"/>
              <a:t>24/02/2017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1371419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045F31-7DA9-4FE2-96F1-B53977C38975}" type="datetime1">
              <a:rPr lang="en-GB" smtClean="0"/>
              <a:t>24/02/2017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130606-2448-45D5-A092-A3FE23808B35}" type="slidenum">
              <a:rPr lang="en-GB" smtClean="0"/>
              <a:t>‹#›</a:t>
            </a:fld>
            <a:endParaRPr lang="en-GB"/>
          </a:p>
        </p:txBody>
      </p:sp>
    </p:spTree>
    <p:extLst>
      <p:ext uri="{BB962C8B-B14F-4D97-AF65-F5344CB8AC3E}">
        <p14:creationId xmlns:p14="http://schemas.microsoft.com/office/powerpoint/2010/main" val="56781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E1DD80-F6E8-4AAF-B437-5A13F72E8647}" type="datetime1">
              <a:rPr lang="en-GB" smtClean="0"/>
              <a:t>24/02/2017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30606-2448-45D5-A092-A3FE23808B35}" type="slidenum">
              <a:rPr lang="en-GB" smtClean="0"/>
              <a:t>‹#›</a:t>
            </a:fld>
            <a:endParaRPr lang="en-GB"/>
          </a:p>
        </p:txBody>
      </p:sp>
    </p:spTree>
    <p:extLst>
      <p:ext uri="{BB962C8B-B14F-4D97-AF65-F5344CB8AC3E}">
        <p14:creationId xmlns:p14="http://schemas.microsoft.com/office/powerpoint/2010/main" val="3619628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4850" y="0"/>
            <a:ext cx="3867150" cy="283845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4380" y="4744741"/>
            <a:ext cx="2143125" cy="1924050"/>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71232"/>
            <a:ext cx="3810000" cy="3810000"/>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99418" y="4921488"/>
            <a:ext cx="2173371" cy="1590396"/>
          </a:xfrm>
          <a:prstGeom prst="rect">
            <a:avLst/>
          </a:prstGeom>
        </p:spPr>
      </p:pic>
      <p:sp>
        <p:nvSpPr>
          <p:cNvPr id="2" name="Title 1"/>
          <p:cNvSpPr>
            <a:spLocks noGrp="1"/>
          </p:cNvSpPr>
          <p:nvPr>
            <p:ph type="ctrTitle"/>
          </p:nvPr>
        </p:nvSpPr>
        <p:spPr/>
        <p:txBody>
          <a:bodyPr>
            <a:normAutofit/>
          </a:bodyPr>
          <a:lstStyle/>
          <a:p>
            <a:r>
              <a:rPr lang="en-US" sz="8800" b="1" dirty="0" err="1">
                <a:solidFill>
                  <a:srgbClr val="0070C0"/>
                </a:solidFill>
                <a:latin typeface="+mn-lt"/>
              </a:rPr>
              <a:t>VEGEtek</a:t>
            </a:r>
            <a:r>
              <a:rPr lang="en-US" sz="8800" b="1" dirty="0">
                <a:solidFill>
                  <a:srgbClr val="0070C0"/>
                </a:solidFill>
                <a:latin typeface="+mn-lt"/>
              </a:rPr>
              <a:t> - </a:t>
            </a:r>
            <a:r>
              <a:rPr lang="en-US" sz="8800" b="1" dirty="0" smtClean="0">
                <a:solidFill>
                  <a:srgbClr val="0070C0"/>
                </a:solidFill>
                <a:latin typeface="+mn-lt"/>
              </a:rPr>
              <a:t>004</a:t>
            </a:r>
            <a:endParaRPr lang="en-GB" sz="8800" b="1" dirty="0">
              <a:ln w="0"/>
              <a:solidFill>
                <a:srgbClr val="00B0F0"/>
              </a:solidFill>
              <a:effectLst>
                <a:outerShdw blurRad="38100" dist="19050" dir="2700000" algn="tl" rotWithShape="0">
                  <a:schemeClr val="dk1">
                    <a:alpha val="40000"/>
                  </a:schemeClr>
                </a:outerShdw>
              </a:effectLst>
              <a:latin typeface="+mn-lt"/>
            </a:endParaRPr>
          </a:p>
        </p:txBody>
      </p:sp>
      <p:sp>
        <p:nvSpPr>
          <p:cNvPr id="3" name="Subtitle 2"/>
          <p:cNvSpPr>
            <a:spLocks noGrp="1"/>
          </p:cNvSpPr>
          <p:nvPr>
            <p:ph type="subTitle" idx="1"/>
          </p:nvPr>
        </p:nvSpPr>
        <p:spPr>
          <a:xfrm>
            <a:off x="1032163" y="3615893"/>
            <a:ext cx="10127674" cy="1655762"/>
          </a:xfrm>
        </p:spPr>
        <p:txBody>
          <a:bodyPr>
            <a:normAutofit/>
          </a:bodyPr>
          <a:lstStyle/>
          <a:p>
            <a:r>
              <a:rPr lang="en-US" sz="4800" b="1" dirty="0" smtClean="0"/>
              <a:t>Linear and switching voltage regulators</a:t>
            </a:r>
            <a:endParaRPr lang="en-GB" sz="4800" b="1" dirty="0"/>
          </a:p>
        </p:txBody>
      </p:sp>
      <p:sp>
        <p:nvSpPr>
          <p:cNvPr id="4" name="TextBox 3"/>
          <p:cNvSpPr txBox="1"/>
          <p:nvPr/>
        </p:nvSpPr>
        <p:spPr>
          <a:xfrm>
            <a:off x="207818" y="6206836"/>
            <a:ext cx="5264727" cy="523220"/>
          </a:xfrm>
          <a:prstGeom prst="rect">
            <a:avLst/>
          </a:prstGeom>
          <a:noFill/>
        </p:spPr>
        <p:txBody>
          <a:bodyPr wrap="square" rtlCol="0">
            <a:spAutoFit/>
          </a:bodyPr>
          <a:lstStyle/>
          <a:p>
            <a:r>
              <a:rPr lang="en-US" sz="2800" b="1" dirty="0" smtClean="0">
                <a:latin typeface="Adobe Garamond Pro" panose="02020502060506020403" pitchFamily="18" charset="0"/>
              </a:rPr>
              <a:t>Hossam “VEGETA” Moghrabi</a:t>
            </a:r>
            <a:endParaRPr lang="en-GB" sz="2800" b="1" dirty="0">
              <a:latin typeface="Adobe Garamond Pro" panose="02020502060506020403" pitchFamily="18" charset="0"/>
            </a:endParaRPr>
          </a:p>
        </p:txBody>
      </p:sp>
      <p:sp>
        <p:nvSpPr>
          <p:cNvPr id="6" name="TextBox 5"/>
          <p:cNvSpPr txBox="1"/>
          <p:nvPr/>
        </p:nvSpPr>
        <p:spPr>
          <a:xfrm>
            <a:off x="9199418" y="6730056"/>
            <a:ext cx="184731" cy="369332"/>
          </a:xfrm>
          <a:prstGeom prst="rect">
            <a:avLst/>
          </a:prstGeom>
          <a:noFill/>
        </p:spPr>
        <p:txBody>
          <a:bodyPr wrap="none" rtlCol="0">
            <a:spAutoFit/>
          </a:bodyPr>
          <a:lstStyle/>
          <a:p>
            <a:endParaRPr lang="en-GB" dirty="0"/>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5697" y="4283968"/>
            <a:ext cx="1639303" cy="1639303"/>
          </a:xfrm>
          <a:prstGeom prst="rect">
            <a:avLst/>
          </a:prstGeom>
        </p:spPr>
      </p:pic>
    </p:spTree>
    <p:extLst>
      <p:ext uri="{BB962C8B-B14F-4D97-AF65-F5344CB8AC3E}">
        <p14:creationId xmlns:p14="http://schemas.microsoft.com/office/powerpoint/2010/main" val="3417648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56130606-2448-45D5-A092-A3FE23808B35}" type="slidenum">
              <a:rPr lang="en-GB" smtClean="0"/>
              <a:t>1</a:t>
            </a:fld>
            <a:endParaRPr lang="en-GB"/>
          </a:p>
        </p:txBody>
      </p:sp>
      <p:sp>
        <p:nvSpPr>
          <p:cNvPr id="7" name="TextBox 6"/>
          <p:cNvSpPr txBox="1"/>
          <p:nvPr/>
        </p:nvSpPr>
        <p:spPr>
          <a:xfrm>
            <a:off x="346364" y="207818"/>
            <a:ext cx="6774873" cy="6186309"/>
          </a:xfrm>
          <a:prstGeom prst="rect">
            <a:avLst/>
          </a:prstGeom>
          <a:noFill/>
        </p:spPr>
        <p:txBody>
          <a:bodyPr wrap="square" rtlCol="0">
            <a:spAutoFit/>
          </a:bodyPr>
          <a:lstStyle/>
          <a:p>
            <a:r>
              <a:rPr lang="en-US" sz="2200" b="1" dirty="0" smtClean="0"/>
              <a:t>Voltage regulators</a:t>
            </a:r>
          </a:p>
          <a:p>
            <a:endParaRPr lang="en-US" sz="2200" dirty="0"/>
          </a:p>
          <a:p>
            <a:r>
              <a:rPr lang="en-US" sz="2200" dirty="0" smtClean="0"/>
              <a:t>A voltage regulator is a device, IC, or circuit that outputs a fixed voltage to it’s loads. For example, a 5v regulator outputs 5v to the loads which can be 100 Ohms which will result in 50mA of current. Each regulator has its own limitation in terms of current and total power.</a:t>
            </a:r>
          </a:p>
          <a:p>
            <a:endParaRPr lang="en-US" sz="2200" dirty="0"/>
          </a:p>
          <a:p>
            <a:endParaRPr lang="en-US" sz="2200" dirty="0" smtClean="0"/>
          </a:p>
          <a:p>
            <a:r>
              <a:rPr lang="en-US" sz="2200" b="1" dirty="0" smtClean="0"/>
              <a:t>Types of voltage regulators</a:t>
            </a:r>
          </a:p>
          <a:p>
            <a:endParaRPr lang="en-US" sz="2200" dirty="0"/>
          </a:p>
          <a:p>
            <a:r>
              <a:rPr lang="en-US" sz="2200" dirty="0" smtClean="0"/>
              <a:t>Basically 2 main types: linear and switching. Each of them has its own advantages and disadvantages, as well as, field of application.</a:t>
            </a:r>
          </a:p>
          <a:p>
            <a:endParaRPr lang="en-US" sz="2200" dirty="0"/>
          </a:p>
          <a:p>
            <a:r>
              <a:rPr lang="en-US" sz="2200" dirty="0" smtClean="0"/>
              <a:t>Both types has an electronic switch (transistor) as well as other elements. The main difference is the utilization of this transistor element in each topology.</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1237" y="1781734"/>
            <a:ext cx="4762500" cy="3038475"/>
          </a:xfrm>
          <a:prstGeom prst="rect">
            <a:avLst/>
          </a:prstGeom>
        </p:spPr>
      </p:pic>
    </p:spTree>
    <p:extLst>
      <p:ext uri="{BB962C8B-B14F-4D97-AF65-F5344CB8AC3E}">
        <p14:creationId xmlns:p14="http://schemas.microsoft.com/office/powerpoint/2010/main" val="2282474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6130606-2448-45D5-A092-A3FE23808B35}" type="slidenum">
              <a:rPr lang="en-GB" smtClean="0"/>
              <a:t>2</a:t>
            </a:fld>
            <a:endParaRPr lang="en-GB"/>
          </a:p>
        </p:txBody>
      </p:sp>
      <p:sp>
        <p:nvSpPr>
          <p:cNvPr id="5" name="TextBox 4"/>
          <p:cNvSpPr txBox="1"/>
          <p:nvPr/>
        </p:nvSpPr>
        <p:spPr>
          <a:xfrm>
            <a:off x="235528" y="290946"/>
            <a:ext cx="6068291" cy="7294305"/>
          </a:xfrm>
          <a:prstGeom prst="rect">
            <a:avLst/>
          </a:prstGeom>
          <a:noFill/>
        </p:spPr>
        <p:txBody>
          <a:bodyPr wrap="square" rtlCol="0">
            <a:spAutoFit/>
          </a:bodyPr>
          <a:lstStyle/>
          <a:p>
            <a:r>
              <a:rPr lang="en-US" sz="2600" b="1" dirty="0" smtClean="0"/>
              <a:t>Linear regulator</a:t>
            </a:r>
          </a:p>
          <a:p>
            <a:endParaRPr lang="en-US" sz="2600" dirty="0"/>
          </a:p>
          <a:p>
            <a:r>
              <a:rPr lang="en-US" sz="2600" dirty="0" smtClean="0"/>
              <a:t>Figure 1 shows the typical linear regulator, the transistor here is called “pass element” which is delivering power continuously to the load.</a:t>
            </a:r>
          </a:p>
          <a:p>
            <a:endParaRPr lang="en-US" sz="2600" dirty="0" smtClean="0"/>
          </a:p>
          <a:p>
            <a:r>
              <a:rPr lang="en-US" sz="2600" dirty="0" smtClean="0"/>
              <a:t>The transistor here can be BJT or MOSFET and it will be operating in the “linear region”.</a:t>
            </a:r>
          </a:p>
          <a:p>
            <a:endParaRPr lang="en-US" sz="2600" dirty="0"/>
          </a:p>
          <a:p>
            <a:r>
              <a:rPr lang="en-US" sz="2600" dirty="0" smtClean="0"/>
              <a:t>A feedback signal and a reference signal is compared together using an error amplifier (Op-amp), which in turns controls the transistor to keep it’s output voltage stable.</a:t>
            </a:r>
            <a:endParaRPr lang="en-US" sz="2600" dirty="0"/>
          </a:p>
          <a:p>
            <a:endParaRPr lang="en-US" sz="2600" dirty="0" smtClean="0"/>
          </a:p>
          <a:p>
            <a:endParaRPr lang="en-US" sz="2600" dirty="0"/>
          </a:p>
          <a:p>
            <a:endParaRPr lang="en-GB" sz="26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6793" y="602672"/>
            <a:ext cx="5505207" cy="3622964"/>
          </a:xfrm>
          <a:prstGeom prst="rect">
            <a:avLst/>
          </a:prstGeom>
        </p:spPr>
      </p:pic>
      <p:sp>
        <p:nvSpPr>
          <p:cNvPr id="8" name="TextBox 7"/>
          <p:cNvSpPr txBox="1"/>
          <p:nvPr/>
        </p:nvSpPr>
        <p:spPr>
          <a:xfrm>
            <a:off x="7058840" y="4419600"/>
            <a:ext cx="4761112" cy="369332"/>
          </a:xfrm>
          <a:prstGeom prst="rect">
            <a:avLst/>
          </a:prstGeom>
          <a:noFill/>
        </p:spPr>
        <p:txBody>
          <a:bodyPr wrap="none" rtlCol="0">
            <a:spAutoFit/>
          </a:bodyPr>
          <a:lstStyle/>
          <a:p>
            <a:r>
              <a:rPr lang="en-US" dirty="0" smtClean="0"/>
              <a:t>Figure 1: linear voltage regulator basic schematic</a:t>
            </a:r>
            <a:endParaRPr lang="en-GB" dirty="0"/>
          </a:p>
        </p:txBody>
      </p:sp>
    </p:spTree>
    <p:extLst>
      <p:ext uri="{BB962C8B-B14F-4D97-AF65-F5344CB8AC3E}">
        <p14:creationId xmlns:p14="http://schemas.microsoft.com/office/powerpoint/2010/main" val="37929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6130606-2448-45D5-A092-A3FE23808B35}" type="slidenum">
              <a:rPr lang="en-GB" smtClean="0"/>
              <a:t>3</a:t>
            </a:fld>
            <a:endParaRPr lang="en-GB"/>
          </a:p>
        </p:txBody>
      </p:sp>
      <p:sp>
        <p:nvSpPr>
          <p:cNvPr id="3" name="TextBox 2"/>
          <p:cNvSpPr txBox="1"/>
          <p:nvPr/>
        </p:nvSpPr>
        <p:spPr>
          <a:xfrm>
            <a:off x="235528" y="290946"/>
            <a:ext cx="6068291" cy="6894195"/>
          </a:xfrm>
          <a:prstGeom prst="rect">
            <a:avLst/>
          </a:prstGeom>
          <a:noFill/>
        </p:spPr>
        <p:txBody>
          <a:bodyPr wrap="square" rtlCol="0">
            <a:spAutoFit/>
          </a:bodyPr>
          <a:lstStyle/>
          <a:p>
            <a:r>
              <a:rPr lang="en-US" sz="2600" b="1" dirty="0" smtClean="0"/>
              <a:t>Switching regulator</a:t>
            </a:r>
          </a:p>
          <a:p>
            <a:endParaRPr lang="en-US" sz="2600" dirty="0"/>
          </a:p>
          <a:p>
            <a:r>
              <a:rPr lang="en-US" sz="2600" dirty="0" smtClean="0"/>
              <a:t>Figure 2 shows the typical switching regulator, the transistor here is called “switching element” which is connecting and disconnecting input power to the load.</a:t>
            </a:r>
          </a:p>
          <a:p>
            <a:endParaRPr lang="en-US" sz="2600" dirty="0" smtClean="0"/>
          </a:p>
          <a:p>
            <a:r>
              <a:rPr lang="en-US" sz="2600" dirty="0" smtClean="0"/>
              <a:t>The transistor here can be BJT or MOSFET and it will be operating in the “saturation” or “cut off” region.</a:t>
            </a:r>
          </a:p>
          <a:p>
            <a:endParaRPr lang="en-US" sz="2600" dirty="0"/>
          </a:p>
          <a:p>
            <a:r>
              <a:rPr lang="en-US" sz="2600" dirty="0" smtClean="0"/>
              <a:t>Switching regulators have an energy storage element to store energy and discharge it continuously. Thus power is in a form of pulses in the transistor not a continuous flow of current.</a:t>
            </a:r>
            <a:endParaRPr lang="en-US" sz="2600" dirty="0"/>
          </a:p>
          <a:p>
            <a:endParaRPr lang="en-GB" sz="2600" dirty="0"/>
          </a:p>
        </p:txBody>
      </p:sp>
      <p:sp>
        <p:nvSpPr>
          <p:cNvPr id="5" name="TextBox 4"/>
          <p:cNvSpPr txBox="1"/>
          <p:nvPr/>
        </p:nvSpPr>
        <p:spPr>
          <a:xfrm>
            <a:off x="6578896" y="4267200"/>
            <a:ext cx="5512791" cy="369332"/>
          </a:xfrm>
          <a:prstGeom prst="rect">
            <a:avLst/>
          </a:prstGeom>
          <a:noFill/>
        </p:spPr>
        <p:txBody>
          <a:bodyPr wrap="none" rtlCol="0">
            <a:spAutoFit/>
          </a:bodyPr>
          <a:lstStyle/>
          <a:p>
            <a:r>
              <a:rPr lang="en-US" dirty="0" smtClean="0"/>
              <a:t>Figure 2: switching voltage regulator (boost) schematic</a:t>
            </a:r>
            <a:endParaRPr lang="en-GB"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3819" y="609476"/>
            <a:ext cx="6180549" cy="3228233"/>
          </a:xfrm>
          <a:prstGeom prst="rect">
            <a:avLst/>
          </a:prstGeom>
        </p:spPr>
      </p:pic>
    </p:spTree>
    <p:extLst>
      <p:ext uri="{BB962C8B-B14F-4D97-AF65-F5344CB8AC3E}">
        <p14:creationId xmlns:p14="http://schemas.microsoft.com/office/powerpoint/2010/main" val="1455160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56130606-2448-45D5-A092-A3FE23808B35}" type="slidenum">
              <a:rPr lang="en-GB" smtClean="0"/>
              <a:t>4</a:t>
            </a:fld>
            <a:endParaRPr lang="en-GB"/>
          </a:p>
        </p:txBody>
      </p:sp>
      <p:sp>
        <p:nvSpPr>
          <p:cNvPr id="3" name="TextBox 2"/>
          <p:cNvSpPr txBox="1"/>
          <p:nvPr/>
        </p:nvSpPr>
        <p:spPr>
          <a:xfrm>
            <a:off x="1478694" y="41565"/>
            <a:ext cx="9151480" cy="584775"/>
          </a:xfrm>
          <a:prstGeom prst="rect">
            <a:avLst/>
          </a:prstGeom>
          <a:noFill/>
        </p:spPr>
        <p:txBody>
          <a:bodyPr wrap="none" rtlCol="0">
            <a:spAutoFit/>
          </a:bodyPr>
          <a:lstStyle/>
          <a:p>
            <a:r>
              <a:rPr lang="en-US" sz="3200" b="1" dirty="0" smtClean="0"/>
              <a:t>Comparison between linear and switching regulators</a:t>
            </a:r>
            <a:endParaRPr lang="en-GB" sz="3200" b="1" dirty="0"/>
          </a:p>
        </p:txBody>
      </p:sp>
      <p:graphicFrame>
        <p:nvGraphicFramePr>
          <p:cNvPr id="4" name="Table 3"/>
          <p:cNvGraphicFramePr>
            <a:graphicFrameLocks noGrp="1"/>
          </p:cNvGraphicFramePr>
          <p:nvPr>
            <p:extLst>
              <p:ext uri="{D42A27DB-BD31-4B8C-83A1-F6EECF244321}">
                <p14:modId xmlns:p14="http://schemas.microsoft.com/office/powerpoint/2010/main" val="196059667"/>
              </p:ext>
            </p:extLst>
          </p:nvPr>
        </p:nvGraphicFramePr>
        <p:xfrm>
          <a:off x="387926" y="816651"/>
          <a:ext cx="11333016" cy="3108345"/>
        </p:xfrm>
        <a:graphic>
          <a:graphicData uri="http://schemas.openxmlformats.org/drawingml/2006/table">
            <a:tbl>
              <a:tblPr firstRow="1" bandRow="1">
                <a:tableStyleId>{5C22544A-7EE6-4342-B048-85BDC9FD1C3A}</a:tableStyleId>
              </a:tblPr>
              <a:tblGrid>
                <a:gridCol w="2209668">
                  <a:extLst>
                    <a:ext uri="{9D8B030D-6E8A-4147-A177-3AD203B41FA5}">
                      <a16:colId xmlns:a16="http://schemas.microsoft.com/office/drawing/2014/main" val="3186307653"/>
                    </a:ext>
                  </a:extLst>
                </a:gridCol>
                <a:gridCol w="4689897">
                  <a:extLst>
                    <a:ext uri="{9D8B030D-6E8A-4147-A177-3AD203B41FA5}">
                      <a16:colId xmlns:a16="http://schemas.microsoft.com/office/drawing/2014/main" val="344857978"/>
                    </a:ext>
                  </a:extLst>
                </a:gridCol>
                <a:gridCol w="4433451">
                  <a:extLst>
                    <a:ext uri="{9D8B030D-6E8A-4147-A177-3AD203B41FA5}">
                      <a16:colId xmlns:a16="http://schemas.microsoft.com/office/drawing/2014/main" val="2334088307"/>
                    </a:ext>
                  </a:extLst>
                </a:gridCol>
              </a:tblGrid>
              <a:tr h="370840">
                <a:tc>
                  <a:txBody>
                    <a:bodyPr/>
                    <a:lstStyle/>
                    <a:p>
                      <a:pPr algn="ctr"/>
                      <a:r>
                        <a:rPr lang="en-US" sz="2400" dirty="0" smtClean="0">
                          <a:solidFill>
                            <a:schemeClr val="tx1"/>
                          </a:solidFill>
                        </a:rPr>
                        <a:t>Criteria</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US" sz="2400" dirty="0" smtClean="0">
                          <a:solidFill>
                            <a:schemeClr val="tx1"/>
                          </a:solidFill>
                        </a:rPr>
                        <a:t>linear</a:t>
                      </a:r>
                      <a:r>
                        <a:rPr lang="en-US" sz="2400" baseline="0" dirty="0" smtClean="0">
                          <a:solidFill>
                            <a:schemeClr val="tx1"/>
                          </a:solidFill>
                        </a:rPr>
                        <a:t> regulator</a:t>
                      </a:r>
                      <a:endParaRPr lang="en-GB"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US" sz="2400" dirty="0" smtClean="0">
                          <a:solidFill>
                            <a:schemeClr val="tx1"/>
                          </a:solidFill>
                        </a:rPr>
                        <a:t>Switching regulator</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895756316"/>
                  </a:ext>
                </a:extLst>
              </a:tr>
              <a:tr h="370840">
                <a:tc>
                  <a:txBody>
                    <a:bodyPr/>
                    <a:lstStyle/>
                    <a:p>
                      <a:pPr algn="ctr"/>
                      <a:r>
                        <a:rPr lang="en-US" dirty="0" smtClean="0">
                          <a:solidFill>
                            <a:schemeClr val="tx1"/>
                          </a:solidFill>
                        </a:rPr>
                        <a:t>Design complexity</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Low</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tc>
                  <a:txBody>
                    <a:bodyPr/>
                    <a:lstStyle/>
                    <a:p>
                      <a:pPr algn="ctr"/>
                      <a:r>
                        <a:rPr lang="en-US" dirty="0" smtClean="0">
                          <a:solidFill>
                            <a:schemeClr val="tx1"/>
                          </a:solidFill>
                        </a:rPr>
                        <a:t>Mid</a:t>
                      </a:r>
                      <a:r>
                        <a:rPr lang="en-US" baseline="0" dirty="0" smtClean="0">
                          <a:solidFill>
                            <a:schemeClr val="tx1"/>
                          </a:solidFill>
                        </a:rPr>
                        <a:t> to high</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0683356"/>
                  </a:ext>
                </a:extLst>
              </a:tr>
              <a:tr h="370840">
                <a:tc>
                  <a:txBody>
                    <a:bodyPr/>
                    <a:lstStyle/>
                    <a:p>
                      <a:pPr algn="ctr"/>
                      <a:r>
                        <a:rPr lang="en-US" dirty="0" smtClean="0">
                          <a:solidFill>
                            <a:schemeClr val="tx1"/>
                          </a:solidFill>
                        </a:rPr>
                        <a:t>Efficiency</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Low and thus big</a:t>
                      </a:r>
                      <a:r>
                        <a:rPr lang="en-US" baseline="0" dirty="0" smtClean="0">
                          <a:solidFill>
                            <a:schemeClr val="tx1"/>
                          </a:solidFill>
                        </a:rPr>
                        <a:t> heat dissipation</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rPr>
                        <a:t>High</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extLst>
                  <a:ext uri="{0D108BD9-81ED-4DB2-BD59-A6C34878D82A}">
                    <a16:rowId xmlns:a16="http://schemas.microsoft.com/office/drawing/2014/main" val="3008203557"/>
                  </a:ext>
                </a:extLst>
              </a:tr>
              <a:tr h="426105">
                <a:tc>
                  <a:txBody>
                    <a:bodyPr/>
                    <a:lstStyle/>
                    <a:p>
                      <a:pPr algn="ctr"/>
                      <a:r>
                        <a:rPr lang="en-US" dirty="0" smtClean="0">
                          <a:solidFill>
                            <a:schemeClr val="tx1"/>
                          </a:solidFill>
                        </a:rPr>
                        <a:t>Cost</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Low</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tc>
                  <a:txBody>
                    <a:bodyPr/>
                    <a:lstStyle/>
                    <a:p>
                      <a:pPr algn="ctr"/>
                      <a:r>
                        <a:rPr lang="en-US" dirty="0" smtClean="0">
                          <a:solidFill>
                            <a:schemeClr val="tx1"/>
                          </a:solidFill>
                        </a:rPr>
                        <a:t>Higher than linear</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4337171"/>
                  </a:ext>
                </a:extLst>
              </a:tr>
              <a:tr h="370840">
                <a:tc>
                  <a:txBody>
                    <a:bodyPr/>
                    <a:lstStyle/>
                    <a:p>
                      <a:pPr algn="ctr"/>
                      <a:r>
                        <a:rPr lang="en-US" dirty="0" smtClean="0">
                          <a:solidFill>
                            <a:schemeClr val="tx1"/>
                          </a:solidFill>
                        </a:rPr>
                        <a:t>Size</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Small</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tc>
                  <a:txBody>
                    <a:bodyPr/>
                    <a:lstStyle/>
                    <a:p>
                      <a:pPr algn="ctr"/>
                      <a:r>
                        <a:rPr lang="en-US" dirty="0" smtClean="0">
                          <a:solidFill>
                            <a:schemeClr val="tx1"/>
                          </a:solidFill>
                        </a:rPr>
                        <a:t>Big with</a:t>
                      </a:r>
                      <a:r>
                        <a:rPr lang="en-US" baseline="0" dirty="0" smtClean="0">
                          <a:solidFill>
                            <a:schemeClr val="tx1"/>
                          </a:solidFill>
                        </a:rPr>
                        <a:t> much more components</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2994996"/>
                  </a:ext>
                </a:extLst>
              </a:tr>
              <a:tr h="370840">
                <a:tc>
                  <a:txBody>
                    <a:bodyPr/>
                    <a:lstStyle/>
                    <a:p>
                      <a:pPr algn="ctr"/>
                      <a:r>
                        <a:rPr lang="en-US" dirty="0" smtClean="0">
                          <a:solidFill>
                            <a:schemeClr val="tx1"/>
                          </a:solidFill>
                        </a:rPr>
                        <a:t>Noise</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Low</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tc>
                  <a:txBody>
                    <a:bodyPr/>
                    <a:lstStyle/>
                    <a:p>
                      <a:pPr algn="ctr"/>
                      <a:r>
                        <a:rPr lang="en-US" dirty="0" smtClean="0">
                          <a:solidFill>
                            <a:schemeClr val="tx1"/>
                          </a:solidFill>
                        </a:rPr>
                        <a:t>High due</a:t>
                      </a:r>
                      <a:r>
                        <a:rPr lang="en-US" baseline="0" dirty="0" smtClean="0">
                          <a:solidFill>
                            <a:schemeClr val="tx1"/>
                          </a:solidFill>
                        </a:rPr>
                        <a:t> to switching effect</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8668657"/>
                  </a:ext>
                </a:extLst>
              </a:tr>
              <a:tr h="370840">
                <a:tc>
                  <a:txBody>
                    <a:bodyPr/>
                    <a:lstStyle/>
                    <a:p>
                      <a:pPr algn="ctr"/>
                      <a:r>
                        <a:rPr lang="en-US" dirty="0" smtClean="0">
                          <a:solidFill>
                            <a:schemeClr val="tx1"/>
                          </a:solidFill>
                        </a:rPr>
                        <a:t>Range conversion</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Only step-down</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rPr>
                        <a:t>Step up,</a:t>
                      </a:r>
                      <a:r>
                        <a:rPr lang="en-US" baseline="0" dirty="0" smtClean="0">
                          <a:solidFill>
                            <a:schemeClr val="tx1"/>
                          </a:solidFill>
                        </a:rPr>
                        <a:t> down, and inverting</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extLst>
                  <a:ext uri="{0D108BD9-81ED-4DB2-BD59-A6C34878D82A}">
                    <a16:rowId xmlns:a16="http://schemas.microsoft.com/office/drawing/2014/main" val="2247177499"/>
                  </a:ext>
                </a:extLst>
              </a:tr>
              <a:tr h="370840">
                <a:tc>
                  <a:txBody>
                    <a:bodyPr/>
                    <a:lstStyle/>
                    <a:p>
                      <a:pPr algn="ctr"/>
                      <a:r>
                        <a:rPr lang="en-US" dirty="0" smtClean="0">
                          <a:solidFill>
                            <a:schemeClr val="tx1"/>
                          </a:solidFill>
                        </a:rPr>
                        <a:t>Isolation</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chemeClr val="tx1"/>
                          </a:solidFill>
                        </a:rPr>
                        <a:t>No</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solidFill>
                            <a:schemeClr val="tx1"/>
                          </a:solidFill>
                        </a:rPr>
                        <a:t>Yes</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8C450"/>
                    </a:solidFill>
                  </a:tcPr>
                </a:tc>
                <a:extLst>
                  <a:ext uri="{0D108BD9-81ED-4DB2-BD59-A6C34878D82A}">
                    <a16:rowId xmlns:a16="http://schemas.microsoft.com/office/drawing/2014/main" val="4175894250"/>
                  </a:ext>
                </a:extLst>
              </a:tr>
            </a:tbl>
          </a:graphicData>
        </a:graphic>
      </p:graphicFrame>
      <p:sp>
        <p:nvSpPr>
          <p:cNvPr id="5" name="TextBox 4"/>
          <p:cNvSpPr txBox="1"/>
          <p:nvPr/>
        </p:nvSpPr>
        <p:spPr>
          <a:xfrm>
            <a:off x="387926" y="3995678"/>
            <a:ext cx="11444683" cy="2862322"/>
          </a:xfrm>
          <a:prstGeom prst="rect">
            <a:avLst/>
          </a:prstGeom>
          <a:noFill/>
        </p:spPr>
        <p:txBody>
          <a:bodyPr wrap="square" rtlCol="0">
            <a:spAutoFit/>
          </a:bodyPr>
          <a:lstStyle/>
          <a:p>
            <a:r>
              <a:rPr lang="en-US" sz="2000" b="1" dirty="0" smtClean="0"/>
              <a:t>Dropout voltage: </a:t>
            </a:r>
            <a:r>
              <a:rPr lang="en-US" sz="2000" dirty="0" smtClean="0"/>
              <a:t>it is the voltage difference between input and output voltage. It is what determines the efficiency of the linear regulator. LDOs are low dropout regulators which operates at a very low dropout such as 1v.</a:t>
            </a:r>
          </a:p>
          <a:p>
            <a:endParaRPr lang="en-US" sz="2000" dirty="0"/>
          </a:p>
          <a:p>
            <a:r>
              <a:rPr lang="en-US" sz="2000" b="1" dirty="0" smtClean="0"/>
              <a:t>Example: </a:t>
            </a:r>
            <a:r>
              <a:rPr lang="en-US" sz="2000" dirty="0" smtClean="0"/>
              <a:t>input voltage = 10v, output voltage = 7v, and 1A of current will have 3v dropout (10-7). Thus the wasted power in the transistor of the linear regulator is 3v * 1A = 3W which is too much. Efficiency is 7W/10W = 0.7 = 70%, while similar switching regulator of the same specs can easily reach 95%. Many linear regulators do not have such low dropout like regulating 12v to 5v (at 2A) which has ~ 41.7% efficiency. Heatsinks are a must in most linear regulators.</a:t>
            </a:r>
            <a:endParaRPr lang="en-GB" sz="2000" dirty="0"/>
          </a:p>
        </p:txBody>
      </p:sp>
    </p:spTree>
    <p:extLst>
      <p:ext uri="{BB962C8B-B14F-4D97-AF65-F5344CB8AC3E}">
        <p14:creationId xmlns:p14="http://schemas.microsoft.com/office/powerpoint/2010/main" val="3980822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p:txBody>
          <a:bodyPr/>
          <a:lstStyle/>
          <a:p>
            <a:fld id="{56130606-2448-45D5-A092-A3FE23808B35}" type="slidenum">
              <a:rPr lang="en-GB" smtClean="0"/>
              <a:t>5</a:t>
            </a:fld>
            <a:endParaRPr lang="en-GB"/>
          </a:p>
        </p:txBody>
      </p:sp>
      <p:sp>
        <p:nvSpPr>
          <p:cNvPr id="2" name="TextBox 1"/>
          <p:cNvSpPr txBox="1"/>
          <p:nvPr/>
        </p:nvSpPr>
        <p:spPr>
          <a:xfrm>
            <a:off x="3316406" y="116148"/>
            <a:ext cx="5594444" cy="584775"/>
          </a:xfrm>
          <a:prstGeom prst="rect">
            <a:avLst/>
          </a:prstGeom>
          <a:noFill/>
        </p:spPr>
        <p:txBody>
          <a:bodyPr wrap="square" rtlCol="0">
            <a:spAutoFit/>
          </a:bodyPr>
          <a:lstStyle/>
          <a:p>
            <a:pPr algn="ctr"/>
            <a:r>
              <a:rPr lang="en-US" sz="3200" b="1" dirty="0" smtClean="0"/>
              <a:t>Types of linear regulators</a:t>
            </a:r>
            <a:endParaRPr lang="en-GB" sz="3200" b="1" dirty="0"/>
          </a:p>
        </p:txBody>
      </p:sp>
      <p:sp>
        <p:nvSpPr>
          <p:cNvPr id="5" name="TextBox 4"/>
          <p:cNvSpPr txBox="1"/>
          <p:nvPr/>
        </p:nvSpPr>
        <p:spPr>
          <a:xfrm>
            <a:off x="268406" y="892894"/>
            <a:ext cx="9912824" cy="369332"/>
          </a:xfrm>
          <a:prstGeom prst="rect">
            <a:avLst/>
          </a:prstGeom>
          <a:noFill/>
        </p:spPr>
        <p:txBody>
          <a:bodyPr wrap="square" rtlCol="0">
            <a:spAutoFit/>
          </a:bodyPr>
          <a:lstStyle/>
          <a:p>
            <a:r>
              <a:rPr lang="en-US" dirty="0" smtClean="0"/>
              <a:t>Depends on the pass element used, which determines the dropout voltage and stability.</a:t>
            </a:r>
            <a:endParaRPr lang="en-GB"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7448" y="1901112"/>
            <a:ext cx="3295650" cy="2085975"/>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080" y="1968980"/>
            <a:ext cx="3267075" cy="2066925"/>
          </a:xfrm>
          <a:prstGeom prst="rect">
            <a:avLst/>
          </a:prstGeom>
        </p:spPr>
      </p:pic>
      <p:sp>
        <p:nvSpPr>
          <p:cNvPr id="15" name="TextBox 14"/>
          <p:cNvSpPr txBox="1"/>
          <p:nvPr/>
        </p:nvSpPr>
        <p:spPr>
          <a:xfrm>
            <a:off x="1159730" y="1474989"/>
            <a:ext cx="2657202" cy="369332"/>
          </a:xfrm>
          <a:prstGeom prst="rect">
            <a:avLst/>
          </a:prstGeom>
          <a:noFill/>
        </p:spPr>
        <p:txBody>
          <a:bodyPr wrap="none" rtlCol="0">
            <a:spAutoFit/>
          </a:bodyPr>
          <a:lstStyle/>
          <a:p>
            <a:r>
              <a:rPr lang="en-US" dirty="0" smtClean="0"/>
              <a:t>NPN (and Darlington NPN)</a:t>
            </a:r>
            <a:endParaRPr lang="en-GB" dirty="0"/>
          </a:p>
        </p:txBody>
      </p:sp>
      <p:sp>
        <p:nvSpPr>
          <p:cNvPr id="16" name="TextBox 15"/>
          <p:cNvSpPr txBox="1"/>
          <p:nvPr/>
        </p:nvSpPr>
        <p:spPr>
          <a:xfrm>
            <a:off x="5382096" y="1537942"/>
            <a:ext cx="2072042" cy="369332"/>
          </a:xfrm>
          <a:prstGeom prst="rect">
            <a:avLst/>
          </a:prstGeom>
          <a:noFill/>
        </p:spPr>
        <p:txBody>
          <a:bodyPr wrap="none" rtlCol="0">
            <a:spAutoFit/>
          </a:bodyPr>
          <a:lstStyle/>
          <a:p>
            <a:r>
              <a:rPr lang="en-US" dirty="0" smtClean="0"/>
              <a:t>PNP (LDO regulator)</a:t>
            </a:r>
            <a:endParaRPr lang="en-GB" dirty="0"/>
          </a:p>
        </p:txBody>
      </p:sp>
      <p:sp>
        <p:nvSpPr>
          <p:cNvPr id="17" name="TextBox 16"/>
          <p:cNvSpPr txBox="1"/>
          <p:nvPr/>
        </p:nvSpPr>
        <p:spPr>
          <a:xfrm>
            <a:off x="9610466" y="1531780"/>
            <a:ext cx="1629613" cy="369332"/>
          </a:xfrm>
          <a:prstGeom prst="rect">
            <a:avLst/>
          </a:prstGeom>
          <a:noFill/>
        </p:spPr>
        <p:txBody>
          <a:bodyPr wrap="none" rtlCol="0">
            <a:spAutoFit/>
          </a:bodyPr>
          <a:lstStyle/>
          <a:p>
            <a:r>
              <a:rPr lang="en-US" dirty="0" smtClean="0"/>
              <a:t>Quasi regulator</a:t>
            </a:r>
            <a:endParaRPr lang="en-GB" dirty="0"/>
          </a:p>
        </p:txBody>
      </p:sp>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0948" y="4618000"/>
            <a:ext cx="4571429" cy="2194286"/>
          </a:xfrm>
          <a:prstGeom prst="rect">
            <a:avLst/>
          </a:prstGeom>
        </p:spPr>
      </p:pic>
      <p:pic>
        <p:nvPicPr>
          <p:cNvPr id="23" name="Picture 2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3389" y="4618000"/>
            <a:ext cx="4571429" cy="2240000"/>
          </a:xfrm>
          <a:prstGeom prst="rect">
            <a:avLst/>
          </a:prstGeom>
        </p:spPr>
      </p:pic>
      <p:sp>
        <p:nvSpPr>
          <p:cNvPr id="24" name="TextBox 23"/>
          <p:cNvSpPr txBox="1"/>
          <p:nvPr/>
        </p:nvSpPr>
        <p:spPr>
          <a:xfrm>
            <a:off x="1624084" y="4217158"/>
            <a:ext cx="2715904" cy="369332"/>
          </a:xfrm>
          <a:prstGeom prst="rect">
            <a:avLst/>
          </a:prstGeom>
          <a:noFill/>
        </p:spPr>
        <p:txBody>
          <a:bodyPr wrap="square" rtlCol="0">
            <a:spAutoFit/>
          </a:bodyPr>
          <a:lstStyle/>
          <a:p>
            <a:r>
              <a:rPr lang="en-US" dirty="0" smtClean="0"/>
              <a:t>P-MOSFET regulator</a:t>
            </a:r>
            <a:endParaRPr lang="en-GB" dirty="0"/>
          </a:p>
        </p:txBody>
      </p:sp>
      <p:sp>
        <p:nvSpPr>
          <p:cNvPr id="25" name="TextBox 24"/>
          <p:cNvSpPr txBox="1"/>
          <p:nvPr/>
        </p:nvSpPr>
        <p:spPr>
          <a:xfrm>
            <a:off x="7993155" y="4218452"/>
            <a:ext cx="2715904" cy="369332"/>
          </a:xfrm>
          <a:prstGeom prst="rect">
            <a:avLst/>
          </a:prstGeom>
          <a:noFill/>
        </p:spPr>
        <p:txBody>
          <a:bodyPr wrap="square" rtlCol="0">
            <a:spAutoFit/>
          </a:bodyPr>
          <a:lstStyle/>
          <a:p>
            <a:r>
              <a:rPr lang="en-US" dirty="0" smtClean="0"/>
              <a:t>N-MOSFET regulator</a:t>
            </a:r>
            <a:endParaRPr lang="en-GB" dirty="0"/>
          </a:p>
        </p:txBody>
      </p:sp>
      <p:pic>
        <p:nvPicPr>
          <p:cNvPr id="7" name="Picture 6"/>
          <p:cNvPicPr>
            <a:picLocks noChangeAspect="1"/>
          </p:cNvPicPr>
          <p:nvPr/>
        </p:nvPicPr>
        <p:blipFill>
          <a:blip r:embed="rId6">
            <a:biLevel thresh="75000"/>
            <a:extLst>
              <a:ext uri="{28A0092B-C50C-407E-A947-70E740481C1C}">
                <a14:useLocalDpi xmlns:a14="http://schemas.microsoft.com/office/drawing/2010/main" val="0"/>
              </a:ext>
            </a:extLst>
          </a:blip>
          <a:stretch>
            <a:fillRect/>
          </a:stretch>
        </p:blipFill>
        <p:spPr>
          <a:xfrm>
            <a:off x="988379" y="1856436"/>
            <a:ext cx="3228862" cy="2316061"/>
          </a:xfrm>
          <a:prstGeom prst="rect">
            <a:avLst/>
          </a:prstGeom>
        </p:spPr>
      </p:pic>
    </p:spTree>
    <p:extLst>
      <p:ext uri="{BB962C8B-B14F-4D97-AF65-F5344CB8AC3E}">
        <p14:creationId xmlns:p14="http://schemas.microsoft.com/office/powerpoint/2010/main" val="364179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6130606-2448-45D5-A092-A3FE23808B35}" type="slidenum">
              <a:rPr lang="en-GB" smtClean="0"/>
              <a:t>6</a:t>
            </a:fld>
            <a:endParaRPr lang="en-GB"/>
          </a:p>
        </p:txBody>
      </p:sp>
      <p:sp>
        <p:nvSpPr>
          <p:cNvPr id="3" name="TextBox 2"/>
          <p:cNvSpPr txBox="1"/>
          <p:nvPr/>
        </p:nvSpPr>
        <p:spPr>
          <a:xfrm>
            <a:off x="3151116" y="123453"/>
            <a:ext cx="5662683" cy="584775"/>
          </a:xfrm>
          <a:prstGeom prst="rect">
            <a:avLst/>
          </a:prstGeom>
          <a:noFill/>
        </p:spPr>
        <p:txBody>
          <a:bodyPr wrap="square" rtlCol="0">
            <a:spAutoFit/>
          </a:bodyPr>
          <a:lstStyle/>
          <a:p>
            <a:pPr algn="ctr"/>
            <a:r>
              <a:rPr lang="en-US" sz="3200" b="1" dirty="0" smtClean="0"/>
              <a:t>Types of switching regulators</a:t>
            </a:r>
            <a:endParaRPr lang="en-GB" sz="3200" b="1" dirty="0"/>
          </a:p>
        </p:txBody>
      </p:sp>
      <p:sp>
        <p:nvSpPr>
          <p:cNvPr id="4" name="TextBox 3"/>
          <p:cNvSpPr txBox="1"/>
          <p:nvPr/>
        </p:nvSpPr>
        <p:spPr>
          <a:xfrm>
            <a:off x="268406" y="892894"/>
            <a:ext cx="9912824" cy="369332"/>
          </a:xfrm>
          <a:prstGeom prst="rect">
            <a:avLst/>
          </a:prstGeom>
          <a:noFill/>
        </p:spPr>
        <p:txBody>
          <a:bodyPr wrap="square" rtlCol="0">
            <a:spAutoFit/>
          </a:bodyPr>
          <a:lstStyle/>
          <a:p>
            <a:r>
              <a:rPr lang="en-US" dirty="0" smtClean="0"/>
              <a:t>Depends on the arrangement of the elements in the circuit and control signals.</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8406" y="1299083"/>
            <a:ext cx="4572000" cy="542239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3800" y="1262226"/>
            <a:ext cx="5080000" cy="2832100"/>
          </a:xfrm>
          <a:prstGeom prst="rect">
            <a:avLst/>
          </a:prstGeom>
        </p:spPr>
      </p:pic>
      <p:sp>
        <p:nvSpPr>
          <p:cNvPr id="7" name="TextBox 6"/>
          <p:cNvSpPr txBox="1"/>
          <p:nvPr/>
        </p:nvSpPr>
        <p:spPr>
          <a:xfrm>
            <a:off x="8022076" y="4278992"/>
            <a:ext cx="1583447" cy="369332"/>
          </a:xfrm>
          <a:prstGeom prst="rect">
            <a:avLst/>
          </a:prstGeom>
          <a:noFill/>
        </p:spPr>
        <p:txBody>
          <a:bodyPr wrap="none" rtlCol="0">
            <a:spAutoFit/>
          </a:bodyPr>
          <a:lstStyle/>
          <a:p>
            <a:r>
              <a:rPr lang="en-US" dirty="0" smtClean="0"/>
              <a:t>SEPIC topology</a:t>
            </a:r>
            <a:endParaRPr lang="en-GB" dirty="0"/>
          </a:p>
        </p:txBody>
      </p:sp>
      <p:sp>
        <p:nvSpPr>
          <p:cNvPr id="8" name="TextBox 7"/>
          <p:cNvSpPr txBox="1"/>
          <p:nvPr/>
        </p:nvSpPr>
        <p:spPr>
          <a:xfrm>
            <a:off x="5513696" y="5104263"/>
            <a:ext cx="5964071" cy="646331"/>
          </a:xfrm>
          <a:prstGeom prst="rect">
            <a:avLst/>
          </a:prstGeom>
          <a:noFill/>
        </p:spPr>
        <p:txBody>
          <a:bodyPr wrap="square" rtlCol="0">
            <a:spAutoFit/>
          </a:bodyPr>
          <a:lstStyle/>
          <a:p>
            <a:r>
              <a:rPr lang="en-US" dirty="0" smtClean="0"/>
              <a:t>There are other topologies like fly-back (which offers isolation), </a:t>
            </a:r>
            <a:r>
              <a:rPr lang="en-US" dirty="0" err="1" smtClean="0"/>
              <a:t>Cuk</a:t>
            </a:r>
            <a:r>
              <a:rPr lang="en-US" dirty="0" smtClean="0"/>
              <a:t>, forward, push-pull,… etc.</a:t>
            </a:r>
            <a:endParaRPr lang="en-GB" dirty="0"/>
          </a:p>
        </p:txBody>
      </p:sp>
    </p:spTree>
    <p:extLst>
      <p:ext uri="{BB962C8B-B14F-4D97-AF65-F5344CB8AC3E}">
        <p14:creationId xmlns:p14="http://schemas.microsoft.com/office/powerpoint/2010/main" val="7452786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6130606-2448-45D5-A092-A3FE23808B35}" type="slidenum">
              <a:rPr lang="en-GB" smtClean="0"/>
              <a:t>7</a:t>
            </a:fld>
            <a:endParaRPr lang="en-GB"/>
          </a:p>
        </p:txBody>
      </p:sp>
      <p:sp>
        <p:nvSpPr>
          <p:cNvPr id="3" name="TextBox 2"/>
          <p:cNvSpPr txBox="1"/>
          <p:nvPr/>
        </p:nvSpPr>
        <p:spPr>
          <a:xfrm>
            <a:off x="4225636" y="110837"/>
            <a:ext cx="4384963" cy="584775"/>
          </a:xfrm>
          <a:prstGeom prst="rect">
            <a:avLst/>
          </a:prstGeom>
          <a:noFill/>
        </p:spPr>
        <p:txBody>
          <a:bodyPr wrap="square" rtlCol="0">
            <a:spAutoFit/>
          </a:bodyPr>
          <a:lstStyle/>
          <a:p>
            <a:pPr algn="ctr"/>
            <a:r>
              <a:rPr lang="en-US" sz="3200" b="1" dirty="0" smtClean="0"/>
              <a:t>Hybrid regulators</a:t>
            </a:r>
            <a:endParaRPr lang="en-GB" sz="3200" b="1" dirty="0"/>
          </a:p>
        </p:txBody>
      </p:sp>
      <p:sp>
        <p:nvSpPr>
          <p:cNvPr id="4" name="TextBox 3"/>
          <p:cNvSpPr txBox="1"/>
          <p:nvPr/>
        </p:nvSpPr>
        <p:spPr>
          <a:xfrm>
            <a:off x="518615" y="766589"/>
            <a:ext cx="11273051" cy="2308324"/>
          </a:xfrm>
          <a:prstGeom prst="rect">
            <a:avLst/>
          </a:prstGeom>
          <a:noFill/>
        </p:spPr>
        <p:txBody>
          <a:bodyPr wrap="square" rtlCol="0">
            <a:spAutoFit/>
          </a:bodyPr>
          <a:lstStyle/>
          <a:p>
            <a:r>
              <a:rPr lang="en-US" dirty="0" smtClean="0"/>
              <a:t>These are circuits which combines both switching and linear regulators. Linear regulator is the final output regulator while the switching one is before it so that the switching one provides the linear one with an input of the output voltage + a small dropout to enhance efficiency while keeping the useful and clean linear regulator output. </a:t>
            </a:r>
          </a:p>
          <a:p>
            <a:endParaRPr lang="en-US" dirty="0"/>
          </a:p>
          <a:p>
            <a:r>
              <a:rPr lang="en-US" dirty="0" smtClean="0"/>
              <a:t>Such switching regulators are called “Pre-regulators” and the linear regulators are sometimes called “Post-regulators”. It is a relatively new method in power supplies to gain high efficiency and low dropout at the same time. The pre-regulators might be controlled by a feedback from the linear output voltage, in this case the switching regulator is called “tracking pre-regulator”. Figure 2 below shows an example of the hybrid regulator.</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359" y="3074913"/>
            <a:ext cx="10057143" cy="3390476"/>
          </a:xfrm>
          <a:prstGeom prst="rect">
            <a:avLst/>
          </a:prstGeom>
        </p:spPr>
      </p:pic>
      <p:sp>
        <p:nvSpPr>
          <p:cNvPr id="6" name="TextBox 5"/>
          <p:cNvSpPr txBox="1"/>
          <p:nvPr/>
        </p:nvSpPr>
        <p:spPr>
          <a:xfrm>
            <a:off x="4844955" y="6356350"/>
            <a:ext cx="2564869" cy="369332"/>
          </a:xfrm>
          <a:prstGeom prst="rect">
            <a:avLst/>
          </a:prstGeom>
          <a:noFill/>
        </p:spPr>
        <p:txBody>
          <a:bodyPr wrap="none" rtlCol="0">
            <a:spAutoFit/>
          </a:bodyPr>
          <a:lstStyle/>
          <a:p>
            <a:r>
              <a:rPr lang="en-US" dirty="0" smtClean="0"/>
              <a:t>Figure 2: hybrid regulator</a:t>
            </a:r>
            <a:endParaRPr lang="en-GB" dirty="0"/>
          </a:p>
        </p:txBody>
      </p:sp>
    </p:spTree>
    <p:extLst>
      <p:ext uri="{BB962C8B-B14F-4D97-AF65-F5344CB8AC3E}">
        <p14:creationId xmlns:p14="http://schemas.microsoft.com/office/powerpoint/2010/main" val="1491289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TotalTime>
  <Words>738</Words>
  <Application>Microsoft Office PowerPoint</Application>
  <PresentationFormat>Widescreen</PresentationFormat>
  <Paragraphs>81</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Adobe Garamond Pro</vt:lpstr>
      <vt:lpstr>Arial</vt:lpstr>
      <vt:lpstr>Calibri</vt:lpstr>
      <vt:lpstr>Calibri Light</vt:lpstr>
      <vt:lpstr>Office Theme</vt:lpstr>
      <vt:lpstr>VEGEtek - 004</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VEGEtek - 003</dc:title>
  <dc:creator>Hossam Moghrabi</dc:creator>
  <cp:lastModifiedBy>Hossam Moghrabi</cp:lastModifiedBy>
  <cp:revision>78</cp:revision>
  <dcterms:created xsi:type="dcterms:W3CDTF">2017-02-19T16:44:40Z</dcterms:created>
  <dcterms:modified xsi:type="dcterms:W3CDTF">2017-02-24T15:29:11Z</dcterms:modified>
</cp:coreProperties>
</file>