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96"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26" autoAdjust="0"/>
    <p:restoredTop sz="94660"/>
  </p:normalViewPr>
  <p:slideViewPr>
    <p:cSldViewPr>
      <p:cViewPr varScale="1">
        <p:scale>
          <a:sx n="69" d="100"/>
          <a:sy n="69" d="100"/>
        </p:scale>
        <p:origin x="-140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6FB94F92-73B4-4E7E-BCCA-46839725FBFB}" type="datetimeFigureOut">
              <a:rPr lang="en-US" smtClean="0"/>
              <a:t>11/7/2017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5C4BCAFF-CD09-46EE-99B0-5BA5B6F6D7DF}" type="slidenum">
              <a:rPr lang="en-US" smtClean="0"/>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transition>
    <p:sndAc>
      <p:stSnd>
        <p:snd r:embed="rId1" name="chimes.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FB94F92-73B4-4E7E-BCCA-46839725FBFB}" type="datetimeFigureOut">
              <a:rPr lang="en-US" smtClean="0"/>
              <a:t>11/7/2017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4BCAFF-CD09-46EE-99B0-5BA5B6F6D7DF}" type="slidenum">
              <a:rPr lang="en-US" smtClean="0"/>
              <a:t>‹#›</a:t>
            </a:fld>
            <a:endParaRPr lang="en-US"/>
          </a:p>
        </p:txBody>
      </p:sp>
    </p:spTree>
  </p:cSld>
  <p:clrMapOvr>
    <a:masterClrMapping/>
  </p:clrMapOvr>
  <p:transition>
    <p:sndAc>
      <p:stSnd>
        <p:snd r:embed="rId1" name="chimes.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FB94F92-73B4-4E7E-BCCA-46839725FBFB}" type="datetimeFigureOut">
              <a:rPr lang="en-US" smtClean="0"/>
              <a:t>11/7/2017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4BCAFF-CD09-46EE-99B0-5BA5B6F6D7DF}" type="slidenum">
              <a:rPr lang="en-US" smtClean="0"/>
              <a:t>‹#›</a:t>
            </a:fld>
            <a:endParaRPr lang="en-US"/>
          </a:p>
        </p:txBody>
      </p:sp>
    </p:spTree>
  </p:cSld>
  <p:clrMapOvr>
    <a:masterClrMapping/>
  </p:clrMapOvr>
  <p:transition>
    <p:sndAc>
      <p:stSnd>
        <p:snd r:embed="rId1" name="chimes.wav"/>
      </p:stSnd>
    </p:sndAc>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extLst/>
          </a:lstStyle>
          <a:p>
            <a:fld id="{6FB94F92-73B4-4E7E-BCCA-46839725FBFB}" type="datetimeFigureOut">
              <a:rPr lang="en-US" smtClean="0"/>
              <a:t>11/7/2017</a:t>
            </a:fld>
            <a:endParaRPr lang="en-US"/>
          </a:p>
        </p:txBody>
      </p:sp>
      <p:sp>
        <p:nvSpPr>
          <p:cNvPr id="17" name="Footer Placeholder 16"/>
          <p:cNvSpPr>
            <a:spLocks noGrp="1"/>
          </p:cNvSpPr>
          <p:nvPr>
            <p:ph type="ftr" sz="quarter" idx="11"/>
          </p:nvPr>
        </p:nvSpPr>
        <p:spPr/>
        <p:txBody>
          <a:bodyPr/>
          <a:lstStyle>
            <a:extLst/>
          </a:lstStyle>
          <a:p>
            <a:endParaRPr lang="en-US"/>
          </a:p>
        </p:txBody>
      </p:sp>
      <p:sp>
        <p:nvSpPr>
          <p:cNvPr id="29" name="Slide Number Placeholder 28"/>
          <p:cNvSpPr>
            <a:spLocks noGrp="1"/>
          </p:cNvSpPr>
          <p:nvPr>
            <p:ph type="sldNum" sz="quarter" idx="12"/>
          </p:nvPr>
        </p:nvSpPr>
        <p:spPr/>
        <p:txBody>
          <a:bodyPr/>
          <a:lstStyle>
            <a:extLst/>
          </a:lstStyle>
          <a:p>
            <a:fld id="{5C4BCAFF-CD09-46EE-99B0-5BA5B6F6D7DF}" type="slidenum">
              <a:rPr lang="en-US" smtClean="0"/>
              <a:t>‹#›</a:t>
            </a:fld>
            <a:endParaRPr lang="en-US"/>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transition>
    <p:sndAc>
      <p:stSnd>
        <p:snd r:embed="rId1" name="chimes.wav"/>
      </p:stSnd>
    </p:sndAc>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FB94F92-73B4-4E7E-BCCA-46839725FBFB}" type="datetimeFigureOut">
              <a:rPr lang="en-US" smtClean="0"/>
              <a:t>11/7/2017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C4BCAFF-CD09-46EE-99B0-5BA5B6F6D7DF}" type="slidenum">
              <a:rPr lang="en-US" smtClean="0"/>
              <a:t>‹#›</a:t>
            </a:fld>
            <a:endParaRPr lang="en-US"/>
          </a:p>
        </p:txBody>
      </p:sp>
    </p:spTree>
  </p:cSld>
  <p:clrMapOvr>
    <a:masterClrMapping/>
  </p:clrMapOvr>
  <p:transition>
    <p:sndAc>
      <p:stSnd>
        <p:snd r:embed="rId1" name="chimes.wav"/>
      </p:stSnd>
    </p:sndAc>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6FB94F92-73B4-4E7E-BCCA-46839725FBFB}" type="datetimeFigureOut">
              <a:rPr lang="en-US" smtClean="0"/>
              <a:t>11/7/2017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C4BCAFF-CD09-46EE-99B0-5BA5B6F6D7DF}" type="slidenum">
              <a:rPr lang="en-US" smtClean="0"/>
              <a:t>‹#›</a:t>
            </a:fld>
            <a:endParaRPr lang="en-US"/>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smtClean="0"/>
              <a:t>Click to edit Master title style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transition>
    <p:sndAc>
      <p:stSnd>
        <p:snd r:embed="rId1" name="chimes.wav"/>
      </p:stSnd>
    </p:sndAc>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FB94F92-73B4-4E7E-BCCA-46839725FBFB}" type="datetimeFigureOut">
              <a:rPr lang="en-US" smtClean="0"/>
              <a:t>11/7/2017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C4BCAFF-CD09-46EE-99B0-5BA5B6F6D7DF}" type="slidenum">
              <a:rPr lang="en-US" smtClean="0"/>
              <a:t>‹#›</a:t>
            </a:fld>
            <a:endParaRPr lang="en-US"/>
          </a:p>
        </p:txBody>
      </p:sp>
    </p:spTree>
  </p:cSld>
  <p:clrMapOvr>
    <a:masterClrMapping/>
  </p:clrMapOvr>
  <p:transition>
    <p:sndAc>
      <p:stSnd>
        <p:snd r:embed="rId1" name="chimes.wav"/>
      </p:stSnd>
    </p:sndAc>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6FB94F92-73B4-4E7E-BCCA-46839725FBFB}" type="datetimeFigureOut">
              <a:rPr lang="en-US" smtClean="0"/>
              <a:t>11/7/2017</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5C4BCAFF-CD09-46EE-99B0-5BA5B6F6D7DF}" type="slidenum">
              <a:rPr lang="en-US" smtClean="0"/>
              <a:t>‹#›</a:t>
            </a:fld>
            <a:endParaRPr lang="en-US"/>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transition>
    <p:sndAc>
      <p:stSnd>
        <p:snd r:embed="rId1" name="chimes.wav"/>
      </p:stSnd>
    </p:sndAc>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6FB94F92-73B4-4E7E-BCCA-46839725FBFB}" type="datetimeFigureOut">
              <a:rPr lang="en-US" smtClean="0"/>
              <a:t>11/7/2017</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5C4BCAFF-CD09-46EE-99B0-5BA5B6F6D7DF}" type="slidenum">
              <a:rPr lang="en-US" smtClean="0"/>
              <a:t>‹#›</a:t>
            </a:fld>
            <a:endParaRPr lang="en-US"/>
          </a:p>
        </p:txBody>
      </p:sp>
    </p:spTree>
  </p:cSld>
  <p:clrMapOvr>
    <a:masterClrMapping/>
  </p:clrMapOvr>
  <p:transition>
    <p:sndAc>
      <p:stSnd>
        <p:snd r:embed="rId1" name="chimes.wav"/>
      </p:stSnd>
    </p:sndAc>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6FB94F92-73B4-4E7E-BCCA-46839725FBFB}" type="datetimeFigureOut">
              <a:rPr lang="en-US" smtClean="0"/>
              <a:t>11/7/2017</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5C4BCAFF-CD09-46EE-99B0-5BA5B6F6D7DF}" type="slidenum">
              <a:rPr lang="en-US" smtClean="0"/>
              <a:t>‹#›</a:t>
            </a:fld>
            <a:endParaRPr lang="en-US"/>
          </a:p>
        </p:txBody>
      </p:sp>
    </p:spTree>
  </p:cSld>
  <p:clrMapOvr>
    <a:masterClrMapping/>
  </p:clrMapOvr>
  <p:transition>
    <p:sndAc>
      <p:stSnd>
        <p:snd r:embed="rId1" name="chimes.wav"/>
      </p:stSnd>
    </p:sndAc>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FB94F92-73B4-4E7E-BCCA-46839725FBFB}" type="datetimeFigureOut">
              <a:rPr lang="en-US" smtClean="0"/>
              <a:t>11/7/2017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C4BCAFF-CD09-46EE-99B0-5BA5B6F6D7DF}" type="slidenum">
              <a:rPr lang="en-US" smtClean="0"/>
              <a:t>‹#›</a:t>
            </a:fld>
            <a:endParaRPr lang="en-US"/>
          </a:p>
        </p:txBody>
      </p:sp>
    </p:spTree>
  </p:cSld>
  <p:clrMapOvr>
    <a:masterClrMapping/>
  </p:clrMapOvr>
  <p:transition>
    <p:sndAc>
      <p:stSnd>
        <p:snd r:embed="rId1" name="chimes.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FB94F92-73B4-4E7E-BCCA-46839725FBFB}" type="datetimeFigureOut">
              <a:rPr lang="en-US" smtClean="0"/>
              <a:t>11/7/2017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4BCAFF-CD09-46EE-99B0-5BA5B6F6D7DF}" type="slidenum">
              <a:rPr lang="en-US" smtClean="0"/>
              <a:t>‹#›</a:t>
            </a:fld>
            <a:endParaRPr lang="en-US"/>
          </a:p>
        </p:txBody>
      </p:sp>
    </p:spTree>
  </p:cSld>
  <p:clrMapOvr>
    <a:masterClrMapping/>
  </p:clrMapOvr>
  <p:transition>
    <p:sndAc>
      <p:stSnd>
        <p:snd r:embed="rId1" name="chimes.wav"/>
      </p:stSnd>
    </p:sndAc>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smtClean="0"/>
              <a:t>Click icon to add picture</a:t>
            </a:r>
            <a:endParaRPr kumimoji="0" lang="en-US"/>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extLst/>
          </a:lstStyle>
          <a:p>
            <a:fld id="{6FB94F92-73B4-4E7E-BCCA-46839725FBFB}" type="datetimeFigureOut">
              <a:rPr lang="en-US" smtClean="0"/>
              <a:t>11/7/2017</a:t>
            </a:fld>
            <a:endParaRPr lang="en-US"/>
          </a:p>
        </p:txBody>
      </p:sp>
      <p:sp>
        <p:nvSpPr>
          <p:cNvPr id="6" name="Footer Placeholder 5"/>
          <p:cNvSpPr>
            <a:spLocks noGrp="1"/>
          </p:cNvSpPr>
          <p:nvPr>
            <p:ph type="ftr" sz="quarter" idx="11"/>
          </p:nvPr>
        </p:nvSpPr>
        <p:spPr>
          <a:xfrm>
            <a:off x="914400" y="55499"/>
            <a:ext cx="5562600" cy="365125"/>
          </a:xfrm>
        </p:spPr>
        <p:txBody>
          <a:bodyPr/>
          <a:lstStyle>
            <a:extLst/>
          </a:lstStyle>
          <a:p>
            <a:endParaRPr lang="en-US"/>
          </a:p>
        </p:txBody>
      </p:sp>
      <p:sp>
        <p:nvSpPr>
          <p:cNvPr id="7" name="Slide Number Placeholder 6"/>
          <p:cNvSpPr>
            <a:spLocks noGrp="1"/>
          </p:cNvSpPr>
          <p:nvPr>
            <p:ph type="sldNum" sz="quarter" idx="12"/>
          </p:nvPr>
        </p:nvSpPr>
        <p:spPr>
          <a:xfrm>
            <a:off x="8610600" y="55499"/>
            <a:ext cx="457200" cy="365125"/>
          </a:xfrm>
        </p:spPr>
        <p:txBody>
          <a:bodyPr/>
          <a:lstStyle>
            <a:extLst/>
          </a:lstStyle>
          <a:p>
            <a:fld id="{5C4BCAFF-CD09-46EE-99B0-5BA5B6F6D7DF}" type="slidenum">
              <a:rPr lang="en-US" smtClean="0"/>
              <a:t>‹#›</a:t>
            </a:fld>
            <a:endParaRPr lang="en-US"/>
          </a:p>
        </p:txBody>
      </p:sp>
    </p:spTree>
  </p:cSld>
  <p:clrMapOvr>
    <a:masterClrMapping/>
  </p:clrMapOvr>
  <p:transition>
    <p:sndAc>
      <p:stSnd>
        <p:snd r:embed="rId1" name="chimes.wav"/>
      </p:stSnd>
    </p:sndAc>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FB94F92-73B4-4E7E-BCCA-46839725FBFB}" type="datetimeFigureOut">
              <a:rPr lang="en-US" smtClean="0"/>
              <a:t>11/7/2017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C4BCAFF-CD09-46EE-99B0-5BA5B6F6D7DF}" type="slidenum">
              <a:rPr lang="en-US" smtClean="0"/>
              <a:t>‹#›</a:t>
            </a:fld>
            <a:endParaRPr lang="en-US"/>
          </a:p>
        </p:txBody>
      </p:sp>
    </p:spTree>
  </p:cSld>
  <p:clrMapOvr>
    <a:masterClrMapping/>
  </p:clrMapOvr>
  <p:transition>
    <p:sndAc>
      <p:stSnd>
        <p:snd r:embed="rId1" name="chimes.wav"/>
      </p:stSnd>
    </p:sndAc>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FB94F92-73B4-4E7E-BCCA-46839725FBFB}" type="datetimeFigureOut">
              <a:rPr lang="en-US" smtClean="0"/>
              <a:t>11/7/2017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C4BCAFF-CD09-46EE-99B0-5BA5B6F6D7DF}" type="slidenum">
              <a:rPr lang="en-US" smtClean="0"/>
              <a:t>‹#›</a:t>
            </a:fld>
            <a:endParaRPr lang="en-US"/>
          </a:p>
        </p:txBody>
      </p:sp>
    </p:spTree>
  </p:cSld>
  <p:clrMapOvr>
    <a:masterClrMapping/>
  </p:clrMapOvr>
  <p:transition>
    <p:sndAc>
      <p:stSnd>
        <p:snd r:embed="rId1" name="chimes.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FB94F92-73B4-4E7E-BCCA-46839725FBFB}" type="datetimeFigureOut">
              <a:rPr lang="en-US" smtClean="0"/>
              <a:t>11/7/2017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5C4BCAFF-CD09-46EE-99B0-5BA5B6F6D7DF}"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transition>
    <p:sndAc>
      <p:stSnd>
        <p:snd r:embed="rId1" name="chimes.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FB94F92-73B4-4E7E-BCCA-46839725FBFB}" type="datetimeFigureOut">
              <a:rPr lang="en-US" smtClean="0"/>
              <a:t>11/7/2017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4BCAFF-CD09-46EE-99B0-5BA5B6F6D7DF}" type="slidenum">
              <a:rPr lang="en-US" smtClean="0"/>
              <a:t>‹#›</a:t>
            </a:fld>
            <a:endParaRPr lang="en-US"/>
          </a:p>
        </p:txBody>
      </p:sp>
    </p:spTree>
  </p:cSld>
  <p:clrMapOvr>
    <a:masterClrMapping/>
  </p:clrMapOvr>
  <p:transition>
    <p:sndAc>
      <p:stSnd>
        <p:snd r:embed="rId1" name="chimes.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6FB94F92-73B4-4E7E-BCCA-46839725FBFB}" type="datetimeFigureOut">
              <a:rPr lang="en-US" smtClean="0"/>
              <a:t>11/7/2017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C4BCAFF-CD09-46EE-99B0-5BA5B6F6D7DF}" type="slidenum">
              <a:rPr lang="en-US" smtClean="0"/>
              <a:t>‹#›</a:t>
            </a:fld>
            <a:endParaRPr lang="en-US"/>
          </a:p>
        </p:txBody>
      </p:sp>
    </p:spTree>
  </p:cSld>
  <p:clrMapOvr>
    <a:masterClrMapping/>
  </p:clrMapOvr>
  <p:transition>
    <p:sndAc>
      <p:stSnd>
        <p:snd r:embed="rId1" name="chimes.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FB94F92-73B4-4E7E-BCCA-46839725FBFB}" type="datetimeFigureOut">
              <a:rPr lang="en-US" smtClean="0"/>
              <a:t>11/7/2017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C4BCAFF-CD09-46EE-99B0-5BA5B6F6D7DF}" type="slidenum">
              <a:rPr lang="en-US" smtClean="0"/>
              <a:t>‹#›</a:t>
            </a:fld>
            <a:endParaRPr lang="en-US"/>
          </a:p>
        </p:txBody>
      </p:sp>
    </p:spTree>
  </p:cSld>
  <p:clrMapOvr>
    <a:masterClrMapping/>
  </p:clrMapOvr>
  <p:transition>
    <p:sndAc>
      <p:stSnd>
        <p:snd r:embed="rId1" name="chimes.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B94F92-73B4-4E7E-BCCA-46839725FBFB}" type="datetimeFigureOut">
              <a:rPr lang="en-US" smtClean="0"/>
              <a:t>11/7/2017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C4BCAFF-CD09-46EE-99B0-5BA5B6F6D7DF}" type="slidenum">
              <a:rPr lang="en-US" smtClean="0"/>
              <a:t>‹#›</a:t>
            </a:fld>
            <a:endParaRPr lang="en-US"/>
          </a:p>
        </p:txBody>
      </p:sp>
    </p:spTree>
  </p:cSld>
  <p:clrMapOvr>
    <a:masterClrMapping/>
  </p:clrMapOvr>
  <p:transition>
    <p:sndAc>
      <p:stSnd>
        <p:snd r:embed="rId1" name="chimes.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FB94F92-73B4-4E7E-BCCA-46839725FBFB}" type="datetimeFigureOut">
              <a:rPr lang="en-US" smtClean="0"/>
              <a:t>11/7/2017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4BCAFF-CD09-46EE-99B0-5BA5B6F6D7DF}" type="slidenum">
              <a:rPr lang="en-US" smtClean="0"/>
              <a:t>‹#›</a:t>
            </a:fld>
            <a:endParaRPr lang="en-US"/>
          </a:p>
        </p:txBody>
      </p:sp>
    </p:spTree>
  </p:cSld>
  <p:clrMapOvr>
    <a:masterClrMapping/>
  </p:clrMapOvr>
  <p:transition>
    <p:sndAc>
      <p:stSnd>
        <p:snd r:embed="rId1" name="chimes.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FB94F92-73B4-4E7E-BCCA-46839725FBFB}" type="datetimeFigureOut">
              <a:rPr lang="en-US" smtClean="0"/>
              <a:t>11/7/2017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4BCAFF-CD09-46EE-99B0-5BA5B6F6D7DF}" type="slidenum">
              <a:rPr lang="en-US" smtClean="0"/>
              <a:t>‹#›</a:t>
            </a:fld>
            <a:endParaRPr lang="en-US"/>
          </a:p>
        </p:txBody>
      </p:sp>
    </p:spTree>
  </p:cSld>
  <p:clrMapOvr>
    <a:masterClrMapping/>
  </p:clrMapOvr>
  <p:transition>
    <p:sndAc>
      <p:stSnd>
        <p:snd r:embed="rId1" name="chimes.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audio" Target="../media/audio1.wav"/><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6FB94F92-73B4-4E7E-BCCA-46839725FBFB}" type="datetimeFigureOut">
              <a:rPr lang="en-US" smtClean="0"/>
              <a:t>11/7/2017</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5C4BCAFF-CD09-46EE-99B0-5BA5B6F6D7DF}"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sndAc>
      <p:stSnd>
        <p:snd r:embed="rId13" name="chimes.wav"/>
      </p:stSnd>
    </p:sndAc>
  </p:transition>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6FB94F92-73B4-4E7E-BCCA-46839725FBFB}" type="datetimeFigureOut">
              <a:rPr lang="en-US" smtClean="0"/>
              <a:t>11/7/2017</a:t>
            </a:fld>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5C4BCAFF-CD09-46EE-99B0-5BA5B6F6D7DF}"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p:sndAc>
      <p:stSnd>
        <p:snd r:embed="rId13" name="chimes.wav"/>
      </p:stSnd>
    </p:sndAc>
  </p:transition>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image" Target="../media/image18.jpeg"/></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9.gif"/><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audio" Target="../media/audio1.wav"/><Relationship Id="rId1" Type="http://schemas.openxmlformats.org/officeDocument/2006/relationships/slideLayout" Target="../slideLayouts/slideLayout2.xml"/><Relationship Id="rId5" Type="http://schemas.openxmlformats.org/officeDocument/2006/relationships/hyperlink" Target="https://electrosome.com/ht12e-encoder-ic-remote-control-systems/" TargetMode="External"/><Relationship Id="rId4" Type="http://schemas.openxmlformats.org/officeDocument/2006/relationships/hyperlink" Target="https://electrosome.com/ht12d-decoder-ic-remote-control-systems/"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audio" Target="../media/audio1.wav"/><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pn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audio" Target="../media/audio1.wav"/><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jpeg"/><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engineersgarage.com/content/seven-segment-display" TargetMode="External"/><Relationship Id="rId7" Type="http://schemas.openxmlformats.org/officeDocument/2006/relationships/image" Target="../media/image12.jpeg"/><Relationship Id="rId2" Type="http://schemas.openxmlformats.org/officeDocument/2006/relationships/audio" Target="../media/audio1.wav"/><Relationship Id="rId1" Type="http://schemas.openxmlformats.org/officeDocument/2006/relationships/slideLayout" Target="../slideLayouts/slideLayout2.xml"/><Relationship Id="rId6" Type="http://schemas.openxmlformats.org/officeDocument/2006/relationships/image" Target="../media/image11.jpeg"/><Relationship Id="rId5" Type="http://schemas.openxmlformats.org/officeDocument/2006/relationships/hyperlink" Target="http://www.engineersgarage.com/microcontroller/8051projects/display-custom-animations-LCD-AT89C51" TargetMode="External"/><Relationship Id="rId4" Type="http://schemas.openxmlformats.org/officeDocument/2006/relationships/hyperlink" Target="http://www.engineersgarage.com/content/led"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0"/>
            <a:ext cx="7772400" cy="1698625"/>
          </a:xfrm>
        </p:spPr>
        <p:txBody>
          <a:bodyPr>
            <a:normAutofit fontScale="90000"/>
          </a:bodyPr>
          <a:lstStyle/>
          <a:p>
            <a:r>
              <a:rPr lang="en-US" sz="4400" dirty="0" smtClean="0"/>
              <a:t>OBJECTIVE AND FEATURES:</a:t>
            </a:r>
            <a:r>
              <a:rPr lang="en-US" i="1" dirty="0" smtClean="0"/>
              <a:t/>
            </a:r>
            <a:br>
              <a:rPr lang="en-US" i="1" dirty="0" smtClean="0"/>
            </a:br>
            <a:endParaRPr lang="en-US" dirty="0"/>
          </a:p>
        </p:txBody>
      </p:sp>
      <p:sp>
        <p:nvSpPr>
          <p:cNvPr id="3" name="Subtitle 2"/>
          <p:cNvSpPr>
            <a:spLocks noGrp="1"/>
          </p:cNvSpPr>
          <p:nvPr>
            <p:ph type="subTitle" idx="1"/>
          </p:nvPr>
        </p:nvSpPr>
        <p:spPr>
          <a:xfrm>
            <a:off x="685800" y="1066800"/>
            <a:ext cx="7696200" cy="5181600"/>
          </a:xfrm>
        </p:spPr>
        <p:txBody>
          <a:bodyPr>
            <a:normAutofit/>
          </a:bodyPr>
          <a:lstStyle/>
          <a:p>
            <a:pPr lvl="0" algn="l">
              <a:buFont typeface="Wingdings" pitchFamily="2" charset="2"/>
              <a:buChar char="v"/>
            </a:pPr>
            <a:r>
              <a:rPr lang="en-US" sz="2200" dirty="0" smtClean="0">
                <a:solidFill>
                  <a:schemeClr val="bg1"/>
                </a:solidFill>
              </a:rPr>
              <a:t>The project is a security system which allows only authorized access to users with a password. </a:t>
            </a:r>
          </a:p>
          <a:p>
            <a:pPr lvl="0" algn="l">
              <a:buFont typeface="Wingdings" pitchFamily="2" charset="2"/>
              <a:buChar char="v"/>
            </a:pPr>
            <a:r>
              <a:rPr lang="en-US" sz="2200" dirty="0" smtClean="0">
                <a:solidFill>
                  <a:schemeClr val="bg1"/>
                </a:solidFill>
              </a:rPr>
              <a:t>The system has a feature of changing the password anytime by the authorized user as required. </a:t>
            </a:r>
          </a:p>
          <a:p>
            <a:pPr lvl="0" algn="l">
              <a:buFont typeface="Wingdings" pitchFamily="2" charset="2"/>
              <a:buChar char="v"/>
            </a:pPr>
            <a:r>
              <a:rPr lang="en-US" sz="2200" dirty="0" smtClean="0">
                <a:solidFill>
                  <a:schemeClr val="bg1"/>
                </a:solidFill>
              </a:rPr>
              <a:t>The project comprises of a microcontroller of PIC family that is interfaced to an EEPROM which stores the password.</a:t>
            </a:r>
          </a:p>
          <a:p>
            <a:pPr lvl="0" algn="l">
              <a:buFont typeface="Wingdings" pitchFamily="2" charset="2"/>
              <a:buChar char="v"/>
            </a:pPr>
            <a:r>
              <a:rPr lang="en-US" sz="2200" dirty="0" smtClean="0">
                <a:solidFill>
                  <a:schemeClr val="bg1"/>
                </a:solidFill>
              </a:rPr>
              <a:t>The project requires a keypad to enter password, and a Motor   Driver that is interfaced to microcontroller for locking or unlocking a door or any security system.</a:t>
            </a:r>
          </a:p>
          <a:p>
            <a:pPr lvl="0" algn="l">
              <a:buFont typeface="Wingdings" pitchFamily="2" charset="2"/>
              <a:buChar char="v"/>
            </a:pPr>
            <a:r>
              <a:rPr lang="en-US" sz="2200" dirty="0" smtClean="0">
                <a:solidFill>
                  <a:schemeClr val="bg1"/>
                </a:solidFill>
              </a:rPr>
              <a:t> An alert would be produced if there is any wrong attempt and a door open if the attempt is right. The project can be used for security purposes in home, offices, organizations etc.</a:t>
            </a:r>
            <a:endParaRPr lang="en-US" sz="2200" i="1" dirty="0" smtClean="0">
              <a:solidFill>
                <a:schemeClr val="bg1"/>
              </a:solidFill>
            </a:endParaRPr>
          </a:p>
          <a:p>
            <a:pPr lvl="0" algn="l"/>
            <a:endParaRPr lang="en-US" sz="2000" i="1" dirty="0" smtClean="0">
              <a:solidFill>
                <a:schemeClr val="bg1"/>
              </a:solidFill>
            </a:endParaRPr>
          </a:p>
          <a:p>
            <a:pPr lvl="0" algn="l">
              <a:buFont typeface="Wingdings" pitchFamily="2" charset="2"/>
              <a:buChar char="v"/>
            </a:pPr>
            <a:endParaRPr lang="en-US" sz="2000" i="1" dirty="0" smtClean="0"/>
          </a:p>
          <a:p>
            <a:endParaRPr lang="en-US" dirty="0"/>
          </a:p>
        </p:txBody>
      </p:sp>
    </p:spTree>
  </p:cSld>
  <p:clrMapOvr>
    <a:masterClrMapping/>
  </p:clrMapOvr>
  <p:transition>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HT12D (Receiver side):</a:t>
            </a:r>
            <a:r>
              <a:rPr lang="en-US" i="1" dirty="0" smtClean="0"/>
              <a:t/>
            </a:r>
            <a:br>
              <a:rPr lang="en-US" i="1" dirty="0" smtClean="0"/>
            </a:br>
            <a:endParaRPr lang="en-US" dirty="0"/>
          </a:p>
        </p:txBody>
      </p:sp>
      <p:sp>
        <p:nvSpPr>
          <p:cNvPr id="3" name="Content Placeholder 2"/>
          <p:cNvSpPr>
            <a:spLocks noGrp="1"/>
          </p:cNvSpPr>
          <p:nvPr>
            <p:ph idx="1"/>
          </p:nvPr>
        </p:nvSpPr>
        <p:spPr>
          <a:xfrm>
            <a:off x="4191000" y="990600"/>
            <a:ext cx="3962400" cy="4114800"/>
          </a:xfrm>
        </p:spPr>
        <p:txBody>
          <a:bodyPr/>
          <a:lstStyle/>
          <a:p>
            <a:r>
              <a:rPr lang="en-US" dirty="0" smtClean="0"/>
              <a:t>The data which was in serial order gets decoded and the output is generated at the for data line pins in same order as that on transmitter pin.</a:t>
            </a:r>
            <a:endParaRPr lang="en-US" i="1" dirty="0" smtClean="0"/>
          </a:p>
          <a:p>
            <a:endParaRPr lang="en-US" dirty="0"/>
          </a:p>
        </p:txBody>
      </p:sp>
      <p:pic>
        <p:nvPicPr>
          <p:cNvPr id="4" name="Picture 3" descr="C:\Users\HP\Documents\HTD.jpg"/>
          <p:cNvPicPr/>
          <p:nvPr/>
        </p:nvPicPr>
        <p:blipFill>
          <a:blip r:embed="rId3"/>
          <a:srcRect/>
          <a:stretch>
            <a:fillRect/>
          </a:stretch>
        </p:blipFill>
        <p:spPr bwMode="auto">
          <a:xfrm>
            <a:off x="0" y="1143000"/>
            <a:ext cx="3789090" cy="4267200"/>
          </a:xfrm>
          <a:prstGeom prst="rect">
            <a:avLst/>
          </a:prstGeom>
          <a:noFill/>
          <a:ln w="9525">
            <a:noFill/>
            <a:miter lim="800000"/>
            <a:headEnd/>
            <a:tailEnd/>
          </a:ln>
        </p:spPr>
      </p:pic>
      <p:pic>
        <p:nvPicPr>
          <p:cNvPr id="6" name="Picture 5" descr="C:\Users\HP\Documents\HTDzoom.jpg"/>
          <p:cNvPicPr/>
          <p:nvPr/>
        </p:nvPicPr>
        <p:blipFill>
          <a:blip r:embed="rId4"/>
          <a:srcRect/>
          <a:stretch>
            <a:fillRect/>
          </a:stretch>
        </p:blipFill>
        <p:spPr bwMode="auto">
          <a:xfrm>
            <a:off x="6343650" y="4419600"/>
            <a:ext cx="2800350" cy="243840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transition>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diamond(in)">
                                      <p:cBhvr>
                                        <p:cTn id="1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Oscillator Pins:</a:t>
            </a:r>
            <a:r>
              <a:rPr lang="en-US" i="1" dirty="0" smtClean="0"/>
              <a:t/>
            </a:r>
            <a:br>
              <a:rPr lang="en-US" i="1" dirty="0" smtClean="0"/>
            </a:br>
            <a:endParaRPr lang="en-US" dirty="0"/>
          </a:p>
        </p:txBody>
      </p:sp>
      <p:sp>
        <p:nvSpPr>
          <p:cNvPr id="3" name="Content Placeholder 2"/>
          <p:cNvSpPr>
            <a:spLocks noGrp="1"/>
          </p:cNvSpPr>
          <p:nvPr>
            <p:ph idx="1"/>
          </p:nvPr>
        </p:nvSpPr>
        <p:spPr/>
        <p:txBody>
          <a:bodyPr/>
          <a:lstStyle/>
          <a:p>
            <a:pPr lvl="0"/>
            <a:r>
              <a:rPr lang="en-US" dirty="0" smtClean="0"/>
              <a:t>The role of oscillator in digital electronics is to produce waves which are in Sine wave form or rectangular wave form. </a:t>
            </a:r>
            <a:endParaRPr lang="en-US" i="1" dirty="0" smtClean="0"/>
          </a:p>
          <a:p>
            <a:pPr lvl="0"/>
            <a:r>
              <a:rPr lang="en-US" dirty="0" smtClean="0"/>
              <a:t>The device used to generate this waveform is called ‘Oscillator’. The waveform generated by the oscillator is called as ‘Pulses’ (like our heart beat). </a:t>
            </a:r>
            <a:endParaRPr lang="en-US" i="1" dirty="0" smtClean="0"/>
          </a:p>
          <a:p>
            <a:pPr lvl="0"/>
            <a:r>
              <a:rPr lang="en-US" dirty="0" smtClean="0"/>
              <a:t>So, in digital world the oscillator works identical to our Heart. </a:t>
            </a:r>
            <a:endParaRPr lang="en-US" i="1" dirty="0" smtClean="0"/>
          </a:p>
          <a:p>
            <a:endParaRPr lang="en-US" dirty="0"/>
          </a:p>
        </p:txBody>
      </p:sp>
    </p:spTree>
  </p:cSld>
  <p:clrMapOvr>
    <a:masterClrMapping/>
  </p:clrMapOvr>
  <p:transition>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heckerboard(across)">
                                      <p:cBhvr>
                                        <p:cTn id="10" dur="500"/>
                                        <p:tgtEl>
                                          <p:spTgt spid="3">
                                            <p:txEl>
                                              <p:pRg st="1" end="1"/>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checkerboard(across)">
                                      <p:cBhvr>
                                        <p:cTn id="1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VT Pin (Valid Transmission):</a:t>
            </a:r>
            <a:r>
              <a:rPr lang="en-US" i="1" dirty="0" smtClean="0"/>
              <a:t/>
            </a:r>
            <a:br>
              <a:rPr lang="en-US" i="1" dirty="0" smtClean="0"/>
            </a:br>
            <a:endParaRPr lang="en-US" dirty="0"/>
          </a:p>
        </p:txBody>
      </p:sp>
      <p:sp>
        <p:nvSpPr>
          <p:cNvPr id="3" name="Content Placeholder 2"/>
          <p:cNvSpPr>
            <a:spLocks noGrp="1"/>
          </p:cNvSpPr>
          <p:nvPr>
            <p:ph idx="1"/>
          </p:nvPr>
        </p:nvSpPr>
        <p:spPr/>
        <p:txBody>
          <a:bodyPr/>
          <a:lstStyle/>
          <a:p>
            <a:r>
              <a:rPr lang="en-US" dirty="0" smtClean="0"/>
              <a:t>The valid transmission pin in decoder shows that the transmitter address and the receiver address are same and is ready to receive the data from the encoder side.</a:t>
            </a:r>
            <a:endParaRPr lang="en-US" i="1" dirty="0" smtClean="0"/>
          </a:p>
          <a:p>
            <a:r>
              <a:rPr lang="en-US" dirty="0" smtClean="0"/>
              <a:t>  </a:t>
            </a:r>
            <a:endParaRPr lang="en-US" dirty="0"/>
          </a:p>
        </p:txBody>
      </p:sp>
      <p:pic>
        <p:nvPicPr>
          <p:cNvPr id="4" name="Picture 3" descr="C:\Users\HP\Documents\HTD (1).jpg"/>
          <p:cNvPicPr/>
          <p:nvPr/>
        </p:nvPicPr>
        <p:blipFill>
          <a:blip r:embed="rId3"/>
          <a:srcRect/>
          <a:stretch>
            <a:fillRect/>
          </a:stretch>
        </p:blipFill>
        <p:spPr bwMode="auto">
          <a:xfrm>
            <a:off x="990600" y="3657600"/>
            <a:ext cx="2988550" cy="2375638"/>
          </a:xfrm>
          <a:prstGeom prst="rect">
            <a:avLst/>
          </a:prstGeom>
          <a:noFill/>
          <a:ln w="9525">
            <a:noFill/>
            <a:miter lim="800000"/>
            <a:headEnd/>
            <a:tailEnd/>
          </a:ln>
        </p:spPr>
      </p:pic>
      <p:sp>
        <p:nvSpPr>
          <p:cNvPr id="5" name="Donut 4"/>
          <p:cNvSpPr/>
          <p:nvPr/>
        </p:nvSpPr>
        <p:spPr>
          <a:xfrm>
            <a:off x="5486400" y="4114800"/>
            <a:ext cx="1981200" cy="1905000"/>
          </a:xfrm>
          <a:prstGeom prst="don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rPr>
              <a:t>VT PIN:</a:t>
            </a:r>
          </a:p>
          <a:p>
            <a:pPr algn="ctr"/>
            <a:r>
              <a:rPr lang="en-US" sz="1200" dirty="0" smtClean="0">
                <a:solidFill>
                  <a:schemeClr val="tx1"/>
                </a:solidFill>
              </a:rPr>
              <a:t>VALID TRANSMISSION</a:t>
            </a:r>
            <a:endParaRPr lang="en-US" sz="1200" dirty="0">
              <a:solidFill>
                <a:schemeClr val="tx1"/>
              </a:solidFill>
            </a:endParaRPr>
          </a:p>
        </p:txBody>
      </p:sp>
    </p:spTree>
  </p:cSld>
  <p:clrMapOvr>
    <a:masterClrMapping/>
  </p:clrMapOvr>
  <p:transition>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ox(in)">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linds(horizontal)">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blinds(horizontal)">
                                      <p:cBhvr>
                                        <p:cTn id="2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153400" cy="1143000"/>
          </a:xfrm>
        </p:spPr>
        <p:txBody>
          <a:bodyPr>
            <a:normAutofit fontScale="90000"/>
          </a:bodyPr>
          <a:lstStyle/>
          <a:p>
            <a:r>
              <a:rPr lang="en-US" sz="3100" dirty="0" smtClean="0"/>
              <a:t>WORKING BLOCK OF HT12E AND HT12D:</a:t>
            </a:r>
            <a:r>
              <a:rPr lang="en-US" i="1" dirty="0" smtClean="0"/>
              <a:t/>
            </a:r>
            <a:br>
              <a:rPr lang="en-US" i="1" dirty="0" smtClean="0"/>
            </a:br>
            <a:endParaRPr lang="en-US" dirty="0"/>
          </a:p>
        </p:txBody>
      </p:sp>
      <p:pic>
        <p:nvPicPr>
          <p:cNvPr id="4" name="Content Placeholder 3" descr="C:\Users\HP\Documents\RF-Overview_0.gif"/>
          <p:cNvPicPr>
            <a:picLocks noGrp="1"/>
          </p:cNvPicPr>
          <p:nvPr>
            <p:ph idx="1"/>
          </p:nvPr>
        </p:nvPicPr>
        <p:blipFill>
          <a:blip r:embed="rId3"/>
          <a:srcRect/>
          <a:stretch>
            <a:fillRect/>
          </a:stretch>
        </p:blipFill>
        <p:spPr bwMode="auto">
          <a:xfrm>
            <a:off x="1817470" y="1600200"/>
            <a:ext cx="5509060" cy="4708525"/>
          </a:xfrm>
          <a:prstGeom prst="rect">
            <a:avLst/>
          </a:prstGeom>
          <a:noFill/>
          <a:ln w="9525">
            <a:noFill/>
            <a:miter lim="800000"/>
            <a:headEnd/>
            <a:tailEnd/>
          </a:ln>
        </p:spPr>
      </p:pic>
    </p:spTree>
  </p:cSld>
  <p:clrMapOvr>
    <a:masterClrMapping/>
  </p:clrMapOvr>
  <p:transition>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WIRED DATA TRANSMISSION</a:t>
            </a:r>
            <a:r>
              <a:rPr lang="en-US" i="1" dirty="0" smtClean="0"/>
              <a:t/>
            </a:r>
            <a:br>
              <a:rPr lang="en-US" i="1" dirty="0" smtClean="0"/>
            </a:br>
            <a:endParaRPr lang="en-US" dirty="0"/>
          </a:p>
        </p:txBody>
      </p:sp>
      <p:pic>
        <p:nvPicPr>
          <p:cNvPr id="4" name="Content Placeholder 3" descr="C:\Users\HP\Documents\circuit diagram.jpg"/>
          <p:cNvPicPr>
            <a:picLocks noGrp="1"/>
          </p:cNvPicPr>
          <p:nvPr>
            <p:ph idx="1"/>
          </p:nvPr>
        </p:nvPicPr>
        <p:blipFill>
          <a:blip r:embed="rId3"/>
          <a:srcRect/>
          <a:stretch>
            <a:fillRect/>
          </a:stretch>
        </p:blipFill>
        <p:spPr bwMode="auto">
          <a:xfrm>
            <a:off x="1115108" y="1600200"/>
            <a:ext cx="6913784" cy="4708525"/>
          </a:xfrm>
          <a:prstGeom prst="rect">
            <a:avLst/>
          </a:prstGeom>
          <a:noFill/>
          <a:ln w="9525">
            <a:noFill/>
            <a:miter lim="800000"/>
            <a:headEnd/>
            <a:tailEnd/>
          </a:ln>
        </p:spPr>
      </p:pic>
      <p:pic>
        <p:nvPicPr>
          <p:cNvPr id="5" name="Picture 4" descr="C:\Users\HP\Documents\circuit diagram.jpg"/>
          <p:cNvPicPr/>
          <p:nvPr/>
        </p:nvPicPr>
        <p:blipFill>
          <a:blip r:embed="rId3"/>
          <a:srcRect/>
          <a:stretch>
            <a:fillRect/>
          </a:stretch>
        </p:blipFill>
        <p:spPr bwMode="auto">
          <a:xfrm>
            <a:off x="2626729" y="2103738"/>
            <a:ext cx="3890541" cy="2650524"/>
          </a:xfrm>
          <a:prstGeom prst="rect">
            <a:avLst/>
          </a:prstGeom>
          <a:noFill/>
          <a:ln w="9525">
            <a:noFill/>
            <a:miter lim="800000"/>
            <a:headEnd/>
            <a:tailEnd/>
          </a:ln>
        </p:spPr>
      </p:pic>
    </p:spTree>
  </p:cSld>
  <p:clrMapOvr>
    <a:masterClrMapping/>
  </p:clrMapOvr>
  <p:transition>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t>WIRELESS DATA TRANSMISSION</a:t>
            </a:r>
            <a:r>
              <a:rPr lang="en-US" sz="2800" i="1" dirty="0" smtClean="0"/>
              <a:t/>
            </a:r>
            <a:br>
              <a:rPr lang="en-US" sz="2800" i="1" dirty="0" smtClean="0"/>
            </a:br>
            <a:r>
              <a:rPr lang="en-US" sz="2800" dirty="0" smtClean="0"/>
              <a:t>RF TRANSMITTER AND RECEIVER</a:t>
            </a:r>
            <a:r>
              <a:rPr lang="en-US" sz="2800" i="1" dirty="0" smtClean="0"/>
              <a:t/>
            </a:r>
            <a:br>
              <a:rPr lang="en-US" sz="2800" i="1" dirty="0" smtClean="0"/>
            </a:br>
            <a:endParaRPr lang="en-US" sz="2800" dirty="0"/>
          </a:p>
        </p:txBody>
      </p:sp>
      <p:pic>
        <p:nvPicPr>
          <p:cNvPr id="4" name="Content Placeholder 3" descr="C:\Users\HP\Documents\RCC-5-min.jpg"/>
          <p:cNvPicPr>
            <a:picLocks noGrp="1"/>
          </p:cNvPicPr>
          <p:nvPr>
            <p:ph idx="1"/>
          </p:nvPr>
        </p:nvPicPr>
        <p:blipFill>
          <a:blip r:embed="rId3"/>
          <a:srcRect/>
          <a:stretch>
            <a:fillRect/>
          </a:stretch>
        </p:blipFill>
        <p:spPr bwMode="auto">
          <a:xfrm>
            <a:off x="2438400" y="1295400"/>
            <a:ext cx="4048125" cy="1752600"/>
          </a:xfrm>
          <a:prstGeom prst="rect">
            <a:avLst/>
          </a:prstGeom>
          <a:noFill/>
          <a:ln w="9525">
            <a:noFill/>
            <a:miter lim="800000"/>
            <a:headEnd/>
            <a:tailEnd/>
          </a:ln>
        </p:spPr>
      </p:pic>
      <p:sp>
        <p:nvSpPr>
          <p:cNvPr id="21505" name="Rectangle 1"/>
          <p:cNvSpPr>
            <a:spLocks noChangeArrowheads="1"/>
          </p:cNvSpPr>
          <p:nvPr/>
        </p:nvSpPr>
        <p:spPr bwMode="auto">
          <a:xfrm>
            <a:off x="381000" y="3276600"/>
            <a:ext cx="7772400" cy="36933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Mangal" pitchFamily="18" charset="0"/>
              </a:rPr>
              <a:t>A wireless radio frequency (RF) transmitter and receiver can be easily made using </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Mangal" pitchFamily="18" charset="0"/>
                <a:hlinkClick r:id="rId4"/>
              </a:rPr>
              <a:t>HT12D</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Mangal" pitchFamily="18" charset="0"/>
              </a:rPr>
              <a:t> Decoder, </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Mangal" pitchFamily="18" charset="0"/>
                <a:hlinkClick r:id="rId5"/>
              </a:rPr>
              <a:t>HT12E</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Mangal" pitchFamily="18" charset="0"/>
              </a:rPr>
              <a:t> Encoder and ASK RF Module. </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Mangal" pitchFamily="18" charset="0"/>
              </a:rPr>
              <a:t>Wireless transmission can be done by using 433 MHz or 315MHz ASK RF Transmitter and Receiver modules. In these modules digital data is represented by different amplitudes of the carrier wave, hence this modulation is known as Amplitude Shift Keying (ASK). Radio Frequency (RF) transmission is more strong and reliable than Infrared (IR) transmission due to following reasons :</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Mangal" pitchFamily="18" charset="0"/>
              </a:rPr>
              <a:t>Radio Frequency signals can travel longer distances than Infrared.</a:t>
            </a:r>
            <a:endParaRPr kumimoji="0" lang="en-US" b="0" i="1" u="none" strike="noStrike" cap="none" normalizeH="0" baseline="0" dirty="0" smtClean="0">
              <a:ln>
                <a:noFill/>
              </a:ln>
              <a:solidFill>
                <a:srgbClr val="000000"/>
              </a:solidFill>
              <a:effectLst/>
              <a:latin typeface="Calibri" pitchFamily="34" charset="0"/>
              <a:ea typeface="Calibri" pitchFamily="34" charset="0"/>
              <a:cs typeface="Mangal"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Mangal" pitchFamily="18" charset="0"/>
              </a:rPr>
              <a:t>Only line of sight communication is possible through Infrared while radio frequency signals can be transmitted even when there are obstacles.</a:t>
            </a:r>
            <a:endParaRPr kumimoji="0" lang="en-US" b="0" i="1" u="none" strike="noStrike" cap="none" normalizeH="0" baseline="0" dirty="0" smtClean="0">
              <a:ln>
                <a:noFill/>
              </a:ln>
              <a:solidFill>
                <a:srgbClr val="000000"/>
              </a:solidFill>
              <a:effectLst/>
              <a:latin typeface="Calibri" pitchFamily="34" charset="0"/>
              <a:ea typeface="Calibri" pitchFamily="34" charset="0"/>
              <a:cs typeface="Mangal"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Mangal" pitchFamily="18" charset="0"/>
              </a:rPr>
              <a:t>Infrared signals will get interfered by other IR sources but signals on one frequency band in RF will not interfered by other frequency RF signals.</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21505">
                                            <p:txEl>
                                              <p:pRg st="0" end="0"/>
                                            </p:txEl>
                                          </p:spTgt>
                                        </p:tgtEl>
                                        <p:attrNameLst>
                                          <p:attrName>style.visibility</p:attrName>
                                        </p:attrNameLst>
                                      </p:cBhvr>
                                      <p:to>
                                        <p:strVal val="visible"/>
                                      </p:to>
                                    </p:set>
                                    <p:animEffect transition="in" filter="randombar(horizontal)">
                                      <p:cBhvr>
                                        <p:cTn id="7" dur="500"/>
                                        <p:tgtEl>
                                          <p:spTgt spid="21505">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21505">
                                            <p:txEl>
                                              <p:pRg st="1" end="1"/>
                                            </p:txEl>
                                          </p:spTgt>
                                        </p:tgtEl>
                                        <p:attrNameLst>
                                          <p:attrName>style.visibility</p:attrName>
                                        </p:attrNameLst>
                                      </p:cBhvr>
                                      <p:to>
                                        <p:strVal val="visible"/>
                                      </p:to>
                                    </p:set>
                                    <p:animEffect transition="in" filter="randombar(horizontal)">
                                      <p:cBhvr>
                                        <p:cTn id="10" dur="500"/>
                                        <p:tgtEl>
                                          <p:spTgt spid="21505">
                                            <p:txEl>
                                              <p:pRg st="1" end="1"/>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21505">
                                            <p:txEl>
                                              <p:pRg st="2" end="2"/>
                                            </p:txEl>
                                          </p:spTgt>
                                        </p:tgtEl>
                                        <p:attrNameLst>
                                          <p:attrName>style.visibility</p:attrName>
                                        </p:attrNameLst>
                                      </p:cBhvr>
                                      <p:to>
                                        <p:strVal val="visible"/>
                                      </p:to>
                                    </p:set>
                                    <p:animEffect transition="in" filter="randombar(horizontal)">
                                      <p:cBhvr>
                                        <p:cTn id="13" dur="500"/>
                                        <p:tgtEl>
                                          <p:spTgt spid="21505">
                                            <p:txEl>
                                              <p:pRg st="2" end="2"/>
                                            </p:txEl>
                                          </p:spTgt>
                                        </p:tgtEl>
                                      </p:cBhvr>
                                    </p:animEffect>
                                  </p:childTnLst>
                                </p:cTn>
                              </p:par>
                              <p:par>
                                <p:cTn id="14" presetID="14" presetClass="entr" presetSubtype="10" fill="hold" nodeType="withEffect">
                                  <p:stCondLst>
                                    <p:cond delay="0"/>
                                  </p:stCondLst>
                                  <p:childTnLst>
                                    <p:set>
                                      <p:cBhvr>
                                        <p:cTn id="15" dur="1" fill="hold">
                                          <p:stCondLst>
                                            <p:cond delay="0"/>
                                          </p:stCondLst>
                                        </p:cTn>
                                        <p:tgtEl>
                                          <p:spTgt spid="21505">
                                            <p:txEl>
                                              <p:pRg st="3" end="3"/>
                                            </p:txEl>
                                          </p:spTgt>
                                        </p:tgtEl>
                                        <p:attrNameLst>
                                          <p:attrName>style.visibility</p:attrName>
                                        </p:attrNameLst>
                                      </p:cBhvr>
                                      <p:to>
                                        <p:strVal val="visible"/>
                                      </p:to>
                                    </p:set>
                                    <p:animEffect transition="in" filter="randombar(horizontal)">
                                      <p:cBhvr>
                                        <p:cTn id="16" dur="500"/>
                                        <p:tgtEl>
                                          <p:spTgt spid="21505">
                                            <p:txEl>
                                              <p:pRg st="3" end="3"/>
                                            </p:txEl>
                                          </p:spTgt>
                                        </p:tgtEl>
                                      </p:cBhvr>
                                    </p:animEffect>
                                  </p:childTnLst>
                                </p:cTn>
                              </p:par>
                              <p:par>
                                <p:cTn id="17" presetID="14" presetClass="entr" presetSubtype="10" fill="hold" nodeType="withEffect">
                                  <p:stCondLst>
                                    <p:cond delay="0"/>
                                  </p:stCondLst>
                                  <p:childTnLst>
                                    <p:set>
                                      <p:cBhvr>
                                        <p:cTn id="18" dur="1" fill="hold">
                                          <p:stCondLst>
                                            <p:cond delay="0"/>
                                          </p:stCondLst>
                                        </p:cTn>
                                        <p:tgtEl>
                                          <p:spTgt spid="21505">
                                            <p:txEl>
                                              <p:pRg st="4" end="4"/>
                                            </p:txEl>
                                          </p:spTgt>
                                        </p:tgtEl>
                                        <p:attrNameLst>
                                          <p:attrName>style.visibility</p:attrName>
                                        </p:attrNameLst>
                                      </p:cBhvr>
                                      <p:to>
                                        <p:strVal val="visible"/>
                                      </p:to>
                                    </p:set>
                                    <p:animEffect transition="in" filter="randombar(horizontal)">
                                      <p:cBhvr>
                                        <p:cTn id="19" dur="500"/>
                                        <p:tgtEl>
                                          <p:spTgt spid="2150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Transmitter Circuit Diagram</a:t>
            </a:r>
            <a:r>
              <a:rPr lang="en-US" i="1" dirty="0" smtClean="0"/>
              <a:t/>
            </a:r>
            <a:br>
              <a:rPr lang="en-US" i="1" dirty="0" smtClean="0"/>
            </a:br>
            <a:endParaRPr lang="en-US" dirty="0"/>
          </a:p>
        </p:txBody>
      </p:sp>
      <p:sp>
        <p:nvSpPr>
          <p:cNvPr id="3" name="Content Placeholder 2"/>
          <p:cNvSpPr>
            <a:spLocks noGrp="1"/>
          </p:cNvSpPr>
          <p:nvPr>
            <p:ph idx="1"/>
          </p:nvPr>
        </p:nvSpPr>
        <p:spPr>
          <a:xfrm>
            <a:off x="4419600" y="1066800"/>
            <a:ext cx="4267200" cy="5242560"/>
          </a:xfrm>
        </p:spPr>
        <p:txBody>
          <a:bodyPr>
            <a:normAutofit fontScale="62500" lnSpcReduction="20000"/>
          </a:bodyPr>
          <a:lstStyle/>
          <a:p>
            <a:pPr lvl="0"/>
            <a:r>
              <a:rPr lang="en-US" dirty="0" smtClean="0"/>
              <a:t>HT12E Encoder IC will convert the 4 bit parallel data given to pins D0 – D3 to serial data and will be available at DOUT. This output serial data is given to ASK RF Transmitter. </a:t>
            </a:r>
            <a:endParaRPr lang="en-US" i="1" dirty="0" smtClean="0"/>
          </a:p>
          <a:p>
            <a:pPr lvl="0"/>
            <a:r>
              <a:rPr lang="en-US" dirty="0" smtClean="0"/>
              <a:t>Address inputs A0 – A7 can be used to provide data security and can be connected to GND (Logic ZERO) or left open (Logic ONE). </a:t>
            </a:r>
            <a:endParaRPr lang="en-US" i="1" dirty="0" smtClean="0"/>
          </a:p>
          <a:p>
            <a:pPr lvl="0"/>
            <a:r>
              <a:rPr lang="en-US" dirty="0" smtClean="0"/>
              <a:t>Status of these Address pins should match with status of address pins in the receiver for the transmission of the data. Data will be transmitted only when the Transmit Enable pin (TE) is LOW. 1.1MΩ resistor will provide the necessary external resistance for the operation of the internal oscillator of HT12E.</a:t>
            </a:r>
            <a:endParaRPr lang="en-US" i="1" dirty="0" smtClean="0"/>
          </a:p>
          <a:p>
            <a:endParaRPr lang="en-US" dirty="0"/>
          </a:p>
        </p:txBody>
      </p:sp>
      <p:pic>
        <p:nvPicPr>
          <p:cNvPr id="4" name="Picture 3" descr="C:\Users\HP\Documents\ASK-RF-Transmitter (1).jpg"/>
          <p:cNvPicPr/>
          <p:nvPr/>
        </p:nvPicPr>
        <p:blipFill>
          <a:blip r:embed="rId3" cstate="print"/>
          <a:srcRect/>
          <a:stretch>
            <a:fillRect/>
          </a:stretch>
        </p:blipFill>
        <p:spPr bwMode="auto">
          <a:xfrm>
            <a:off x="990600" y="1371600"/>
            <a:ext cx="2971800" cy="4343400"/>
          </a:xfrm>
          <a:prstGeom prst="rect">
            <a:avLst/>
          </a:prstGeom>
          <a:noFill/>
          <a:ln w="9525">
            <a:noFill/>
            <a:miter lim="800000"/>
            <a:headEnd/>
            <a:tailEnd/>
          </a:ln>
        </p:spPr>
      </p:pic>
    </p:spTree>
  </p:cSld>
  <p:clrMapOvr>
    <a:masterClrMapping/>
  </p:clrMapOvr>
  <p:transition>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0" dur="500"/>
                                        <p:tgtEl>
                                          <p:spTgt spid="3">
                                            <p:txEl>
                                              <p:pRg st="1" end="1"/>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blinds(horizontal)">
                                      <p:cBhvr>
                                        <p:cTn id="18"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Receiver Circuit Diagram</a:t>
            </a:r>
            <a:r>
              <a:rPr lang="en-US" i="1" dirty="0" smtClean="0"/>
              <a:t/>
            </a:r>
            <a:br>
              <a:rPr lang="en-US" i="1" dirty="0" smtClean="0"/>
            </a:br>
            <a:endParaRPr lang="en-US" dirty="0"/>
          </a:p>
        </p:txBody>
      </p:sp>
      <p:sp>
        <p:nvSpPr>
          <p:cNvPr id="3" name="Content Placeholder 2"/>
          <p:cNvSpPr>
            <a:spLocks noGrp="1"/>
          </p:cNvSpPr>
          <p:nvPr>
            <p:ph idx="1"/>
          </p:nvPr>
        </p:nvSpPr>
        <p:spPr>
          <a:xfrm>
            <a:off x="4495800" y="1143000"/>
            <a:ext cx="4191000" cy="5181600"/>
          </a:xfrm>
        </p:spPr>
        <p:txBody>
          <a:bodyPr>
            <a:normAutofit fontScale="70000" lnSpcReduction="20000"/>
          </a:bodyPr>
          <a:lstStyle/>
          <a:p>
            <a:pPr lvl="0"/>
            <a:r>
              <a:rPr lang="en-US" dirty="0" smtClean="0"/>
              <a:t>ASK RF Receiver receives the data transmitted using ASK RF Transmitter. HT12D decoder will convert the received serial data to 4 bit parallel data D0 – D3. </a:t>
            </a:r>
            <a:endParaRPr lang="en-US" i="1" dirty="0" smtClean="0"/>
          </a:p>
          <a:p>
            <a:pPr lvl="0"/>
            <a:r>
              <a:rPr lang="en-US" dirty="0" smtClean="0"/>
              <a:t>The status of these address pins A0-A7 should match with status of address pin in the HT12E at the transmitter for the transmission of data. </a:t>
            </a:r>
            <a:endParaRPr lang="en-US" i="1" dirty="0" smtClean="0"/>
          </a:p>
          <a:p>
            <a:pPr lvl="0"/>
            <a:r>
              <a:rPr lang="en-US" dirty="0" smtClean="0"/>
              <a:t>The LED connected to the above circuit glows when valid data transmission occurs from transmitter to receiver. 51KΩ resistor will provide the necessary resistance required for the internal oscillator of the HT12D.</a:t>
            </a:r>
            <a:endParaRPr lang="en-US" i="1" dirty="0" smtClean="0"/>
          </a:p>
          <a:p>
            <a:endParaRPr lang="en-US" dirty="0"/>
          </a:p>
        </p:txBody>
      </p:sp>
      <p:pic>
        <p:nvPicPr>
          <p:cNvPr id="4" name="Picture 3" descr="C:\Users\HP\Documents\ASK-RF-Receiver-600x557.jpg"/>
          <p:cNvPicPr/>
          <p:nvPr/>
        </p:nvPicPr>
        <p:blipFill>
          <a:blip r:embed="rId3"/>
          <a:srcRect/>
          <a:stretch>
            <a:fillRect/>
          </a:stretch>
        </p:blipFill>
        <p:spPr bwMode="auto">
          <a:xfrm>
            <a:off x="990600" y="1371600"/>
            <a:ext cx="3048000" cy="5029200"/>
          </a:xfrm>
          <a:prstGeom prst="rect">
            <a:avLst/>
          </a:prstGeom>
          <a:noFill/>
          <a:ln w="9525">
            <a:noFill/>
            <a:miter lim="800000"/>
            <a:headEnd/>
            <a:tailEnd/>
          </a:ln>
        </p:spPr>
      </p:pic>
    </p:spTree>
  </p:cSld>
  <p:clrMapOvr>
    <a:masterClrMapping/>
  </p:clrMapOvr>
  <p:transition>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ox(in)">
                                      <p:cBhvr>
                                        <p:cTn id="10" dur="500"/>
                                        <p:tgtEl>
                                          <p:spTgt spid="3">
                                            <p:txEl>
                                              <p:pRg st="1" end="1"/>
                                            </p:txEl>
                                          </p:spTgt>
                                        </p:tgtEl>
                                      </p:cBhvr>
                                    </p:animEffect>
                                  </p:childTnLst>
                                </p:cTn>
                              </p:par>
                              <p:par>
                                <p:cTn id="11" presetID="4" presetClass="entr" presetSubtype="16"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ox(in)">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checkerboard(across)">
                                      <p:cBhvr>
                                        <p:cTn id="18"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24000"/>
            <a:ext cx="6629400" cy="1524000"/>
          </a:xfrm>
        </p:spPr>
        <p:txBody>
          <a:bodyPr/>
          <a:lstStyle/>
          <a:p>
            <a:pPr algn="ctr"/>
            <a:r>
              <a:rPr lang="en-US" sz="8000" dirty="0" smtClean="0"/>
              <a:t>THANK YOU</a:t>
            </a:r>
            <a:endParaRPr lang="en-US" sz="8000" dirty="0"/>
          </a:p>
        </p:txBody>
      </p:sp>
      <p:sp>
        <p:nvSpPr>
          <p:cNvPr id="4" name="TextBox 3"/>
          <p:cNvSpPr txBox="1"/>
          <p:nvPr/>
        </p:nvSpPr>
        <p:spPr>
          <a:xfrm>
            <a:off x="5257800" y="3276600"/>
            <a:ext cx="3505200" cy="1200329"/>
          </a:xfrm>
          <a:prstGeom prst="rect">
            <a:avLst/>
          </a:prstGeom>
          <a:noFill/>
        </p:spPr>
        <p:txBody>
          <a:bodyPr wrap="square" rtlCol="0">
            <a:spAutoFit/>
          </a:bodyPr>
          <a:lstStyle/>
          <a:p>
            <a:r>
              <a:rPr lang="en-US" sz="2400" dirty="0" smtClean="0"/>
              <a:t>NAME:VIKRANT THAKUR</a:t>
            </a:r>
          </a:p>
          <a:p>
            <a:r>
              <a:rPr lang="en-US" sz="2400" smtClean="0"/>
              <a:t>CLASS:EEE,3</a:t>
            </a:r>
            <a:r>
              <a:rPr lang="en-US" sz="2400" baseline="30000" smtClean="0"/>
              <a:t>rd</a:t>
            </a:r>
            <a:r>
              <a:rPr lang="en-US" sz="2400" smtClean="0"/>
              <a:t> </a:t>
            </a:r>
            <a:r>
              <a:rPr lang="en-US" sz="2400" dirty="0" smtClean="0"/>
              <a:t>YEAR,</a:t>
            </a:r>
          </a:p>
          <a:p>
            <a:r>
              <a:rPr lang="en-US" sz="2400" dirty="0" smtClean="0"/>
              <a:t>COLLEGE:MSIT</a:t>
            </a:r>
            <a:endParaRPr lang="en-US" dirty="0"/>
          </a:p>
        </p:txBody>
      </p:sp>
    </p:spTree>
  </p:cSld>
  <p:clrMapOvr>
    <a:masterClrMapping/>
  </p:clrMapOvr>
  <p:transition>
    <p:sndAc>
      <p:stSnd>
        <p:snd r:embed="rId2" name="chimes.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3505200" cy="1066800"/>
          </a:xfrm>
        </p:spPr>
        <p:txBody>
          <a:bodyPr>
            <a:normAutofit fontScale="90000"/>
          </a:bodyPr>
          <a:lstStyle/>
          <a:p>
            <a:r>
              <a:rPr lang="en-US" dirty="0" smtClean="0"/>
              <a:t>BLOCK DIAGRAM</a:t>
            </a:r>
            <a:endParaRPr lang="en-US" dirty="0"/>
          </a:p>
        </p:txBody>
      </p:sp>
      <p:pic>
        <p:nvPicPr>
          <p:cNvPr id="37" name="Picture 36" descr="C:\Users\HP\Documents\keyboard.gif"/>
          <p:cNvPicPr/>
          <p:nvPr/>
        </p:nvPicPr>
        <p:blipFill>
          <a:blip r:embed="rId3"/>
          <a:srcRect/>
          <a:stretch>
            <a:fillRect/>
          </a:stretch>
        </p:blipFill>
        <p:spPr bwMode="auto">
          <a:xfrm flipH="1">
            <a:off x="1371600" y="5105400"/>
            <a:ext cx="1828800" cy="1447800"/>
          </a:xfrm>
          <a:prstGeom prst="rect">
            <a:avLst/>
          </a:prstGeom>
          <a:noFill/>
          <a:ln w="9525">
            <a:noFill/>
            <a:miter lim="800000"/>
            <a:headEnd/>
            <a:tailEnd/>
          </a:ln>
        </p:spPr>
      </p:pic>
      <p:pic>
        <p:nvPicPr>
          <p:cNvPr id="39" name="Picture 38" descr="http://www.piccircuit.com/shop/305-thickbox/pic16f887-i-p-pdip.jpg"/>
          <p:cNvPicPr/>
          <p:nvPr/>
        </p:nvPicPr>
        <p:blipFill>
          <a:blip r:embed="rId4" cstate="print"/>
          <a:srcRect/>
          <a:stretch>
            <a:fillRect/>
          </a:stretch>
        </p:blipFill>
        <p:spPr bwMode="auto">
          <a:xfrm>
            <a:off x="1524000" y="2057400"/>
            <a:ext cx="2133600" cy="2133600"/>
          </a:xfrm>
          <a:prstGeom prst="rect">
            <a:avLst/>
          </a:prstGeom>
          <a:noFill/>
          <a:ln w="9525">
            <a:noFill/>
            <a:miter lim="800000"/>
            <a:headEnd/>
            <a:tailEnd/>
          </a:ln>
        </p:spPr>
      </p:pic>
      <p:cxnSp>
        <p:nvCxnSpPr>
          <p:cNvPr id="41" name="Curved Connector 40"/>
          <p:cNvCxnSpPr/>
          <p:nvPr/>
        </p:nvCxnSpPr>
        <p:spPr>
          <a:xfrm rot="5400000" flipH="1" flipV="1">
            <a:off x="1714500" y="4305300"/>
            <a:ext cx="990600" cy="762000"/>
          </a:xfrm>
          <a:prstGeom prst="curvedConnector3">
            <a:avLst>
              <a:gd name="adj1" fmla="val 50000"/>
            </a:avLst>
          </a:prstGeom>
          <a:ln>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pic>
        <p:nvPicPr>
          <p:cNvPr id="42" name="Picture 41" descr="C:\Users\HP\Documents\LCD.png"/>
          <p:cNvPicPr/>
          <p:nvPr/>
        </p:nvPicPr>
        <p:blipFill>
          <a:blip r:embed="rId5"/>
          <a:srcRect/>
          <a:stretch>
            <a:fillRect/>
          </a:stretch>
        </p:blipFill>
        <p:spPr bwMode="auto">
          <a:xfrm>
            <a:off x="3581400" y="152400"/>
            <a:ext cx="3200400" cy="1447800"/>
          </a:xfrm>
          <a:prstGeom prst="rect">
            <a:avLst/>
          </a:prstGeom>
          <a:noFill/>
          <a:ln w="9525">
            <a:noFill/>
            <a:miter lim="800000"/>
            <a:headEnd/>
            <a:tailEnd/>
          </a:ln>
        </p:spPr>
      </p:pic>
      <p:cxnSp>
        <p:nvCxnSpPr>
          <p:cNvPr id="44" name="Elbow Connector 43"/>
          <p:cNvCxnSpPr/>
          <p:nvPr/>
        </p:nvCxnSpPr>
        <p:spPr>
          <a:xfrm flipV="1">
            <a:off x="3124200" y="1295400"/>
            <a:ext cx="914400" cy="762000"/>
          </a:xfrm>
          <a:prstGeom prst="bentConnector3">
            <a:avLst>
              <a:gd name="adj1" fmla="val 50000"/>
            </a:avLst>
          </a:prstGeom>
          <a:ln>
            <a:solidFill>
              <a:srgbClr val="FFFF00"/>
            </a:solidFill>
          </a:ln>
        </p:spPr>
        <p:style>
          <a:lnRef idx="1">
            <a:schemeClr val="accent1"/>
          </a:lnRef>
          <a:fillRef idx="0">
            <a:schemeClr val="accent1"/>
          </a:fillRef>
          <a:effectRef idx="0">
            <a:schemeClr val="accent1"/>
          </a:effectRef>
          <a:fontRef idx="minor">
            <a:schemeClr val="tx1"/>
          </a:fontRef>
        </p:style>
      </p:cxnSp>
      <p:pic>
        <p:nvPicPr>
          <p:cNvPr id="45" name="Picture 44" descr="C:\Users\HP\Documents\ASK-RF-Transmitter.jpg"/>
          <p:cNvPicPr/>
          <p:nvPr/>
        </p:nvPicPr>
        <p:blipFill>
          <a:blip r:embed="rId6" cstate="print"/>
          <a:srcRect/>
          <a:stretch>
            <a:fillRect/>
          </a:stretch>
        </p:blipFill>
        <p:spPr bwMode="auto">
          <a:xfrm>
            <a:off x="6172200" y="1828800"/>
            <a:ext cx="2362200" cy="2819400"/>
          </a:xfrm>
          <a:prstGeom prst="rect">
            <a:avLst/>
          </a:prstGeom>
          <a:noFill/>
          <a:ln w="9525">
            <a:noFill/>
            <a:miter lim="800000"/>
            <a:headEnd/>
            <a:tailEnd/>
          </a:ln>
        </p:spPr>
      </p:pic>
      <p:sp>
        <p:nvSpPr>
          <p:cNvPr id="81" name="Rectangle 80"/>
          <p:cNvSpPr/>
          <p:nvPr/>
        </p:nvSpPr>
        <p:spPr>
          <a:xfrm>
            <a:off x="3657600" y="5181600"/>
            <a:ext cx="1981200" cy="1295400"/>
          </a:xfrm>
          <a:prstGeom prst="rect">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dirty="0" smtClean="0"/>
              <a:t>Keypad sends data to microcontroller</a:t>
            </a:r>
            <a:endParaRPr lang="en-US" dirty="0"/>
          </a:p>
        </p:txBody>
      </p:sp>
      <p:sp>
        <p:nvSpPr>
          <p:cNvPr id="83" name="Right Arrow 82"/>
          <p:cNvSpPr/>
          <p:nvPr/>
        </p:nvSpPr>
        <p:spPr>
          <a:xfrm>
            <a:off x="4343400" y="3200400"/>
            <a:ext cx="1600200" cy="990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Rectangle 83"/>
          <p:cNvSpPr/>
          <p:nvPr/>
        </p:nvSpPr>
        <p:spPr>
          <a:xfrm>
            <a:off x="7086600" y="152400"/>
            <a:ext cx="1905000" cy="1447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LCD display the information send by user using keypad </a:t>
            </a:r>
            <a:endParaRPr lang="en-US"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sp>
        <p:nvSpPr>
          <p:cNvPr id="87" name="Snip Single Corner Rectangle 86"/>
          <p:cNvSpPr/>
          <p:nvPr/>
        </p:nvSpPr>
        <p:spPr>
          <a:xfrm>
            <a:off x="4038600" y="1905000"/>
            <a:ext cx="1676400" cy="1143000"/>
          </a:xfrm>
          <a:prstGeom prst="snip1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US" dirty="0" smtClean="0"/>
              <a:t>Converts parallel data to series</a:t>
            </a:r>
          </a:p>
          <a:p>
            <a:pPr algn="ctr"/>
            <a:r>
              <a:rPr lang="en-US" dirty="0" smtClean="0"/>
              <a:t>HT12E</a:t>
            </a:r>
            <a:endParaRPr lang="en-US" dirty="0"/>
          </a:p>
        </p:txBody>
      </p:sp>
      <p:cxnSp>
        <p:nvCxnSpPr>
          <p:cNvPr id="89" name="Curved Connector 88"/>
          <p:cNvCxnSpPr/>
          <p:nvPr/>
        </p:nvCxnSpPr>
        <p:spPr>
          <a:xfrm>
            <a:off x="6324600" y="4876800"/>
            <a:ext cx="762000" cy="609600"/>
          </a:xfrm>
          <a:prstGeom prst="curvedConnector3">
            <a:avLst>
              <a:gd name="adj1" fmla="val 50000"/>
            </a:avLst>
          </a:prstGeom>
          <a:ln>
            <a:solidFill>
              <a:srgbClr val="7030A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91" name="Oval 90"/>
          <p:cNvSpPr/>
          <p:nvPr/>
        </p:nvSpPr>
        <p:spPr>
          <a:xfrm>
            <a:off x="6858000" y="5029200"/>
            <a:ext cx="2286000" cy="1676400"/>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lvl="0" fontAlgn="base">
              <a:spcBef>
                <a:spcPct val="0"/>
              </a:spcBef>
              <a:spcAft>
                <a:spcPct val="0"/>
              </a:spcAft>
            </a:pPr>
            <a:r>
              <a:rPr kumimoji="0" lang="en-US" sz="1600" b="0" i="0" u="none" strike="noStrike" cap="none" normalizeH="0" baseline="0" dirty="0" smtClean="0">
                <a:ln>
                  <a:noFill/>
                </a:ln>
                <a:solidFill>
                  <a:schemeClr val="bg1"/>
                </a:solidFill>
                <a:effectLst/>
                <a:latin typeface="Calibri" pitchFamily="34" charset="0"/>
                <a:ea typeface="Calibri" pitchFamily="34" charset="0"/>
                <a:cs typeface="Mangal" pitchFamily="18" charset="0"/>
              </a:rPr>
              <a:t>If the password send by the user is correct, then it proceeds further information to encoder IC</a:t>
            </a:r>
            <a:endParaRPr kumimoji="0" lang="en-US" sz="4400" b="0"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transition>
    <p:sndAc>
      <p:stSnd>
        <p:snd r:embed="rId2" name="chimes.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3733800" cy="1325562"/>
          </a:xfrm>
        </p:spPr>
        <p:txBody>
          <a:bodyPr>
            <a:normAutofit fontScale="90000"/>
          </a:bodyPr>
          <a:lstStyle/>
          <a:p>
            <a:r>
              <a:rPr lang="en-US" dirty="0" smtClean="0"/>
              <a:t>Block diagram part 2</a:t>
            </a:r>
            <a:endParaRPr lang="en-US" dirty="0"/>
          </a:p>
        </p:txBody>
      </p:sp>
      <p:pic>
        <p:nvPicPr>
          <p:cNvPr id="4" name="Content Placeholder 3" descr="C:\Users\HP\Documents\ASK-RF-Receiver (1).jpg"/>
          <p:cNvPicPr>
            <a:picLocks noGrp="1"/>
          </p:cNvPicPr>
          <p:nvPr>
            <p:ph idx="1"/>
          </p:nvPr>
        </p:nvPicPr>
        <p:blipFill>
          <a:blip r:embed="rId3" cstate="print"/>
          <a:srcRect/>
          <a:stretch>
            <a:fillRect/>
          </a:stretch>
        </p:blipFill>
        <p:spPr bwMode="auto">
          <a:xfrm>
            <a:off x="3276600" y="2057400"/>
            <a:ext cx="1447800" cy="2667000"/>
          </a:xfrm>
          <a:prstGeom prst="rect">
            <a:avLst/>
          </a:prstGeom>
          <a:noFill/>
          <a:ln w="9525">
            <a:noFill/>
            <a:miter lim="800000"/>
            <a:headEnd/>
            <a:tailEnd/>
          </a:ln>
        </p:spPr>
      </p:pic>
      <p:pic>
        <p:nvPicPr>
          <p:cNvPr id="5" name="Picture 4" descr="C:\Users\HP\Documents\ASK-RF-Transmitter.jpg"/>
          <p:cNvPicPr/>
          <p:nvPr/>
        </p:nvPicPr>
        <p:blipFill>
          <a:blip r:embed="rId4" cstate="print"/>
          <a:srcRect/>
          <a:stretch>
            <a:fillRect/>
          </a:stretch>
        </p:blipFill>
        <p:spPr bwMode="auto">
          <a:xfrm>
            <a:off x="533400" y="2133600"/>
            <a:ext cx="1676400" cy="2514600"/>
          </a:xfrm>
          <a:prstGeom prst="rect">
            <a:avLst/>
          </a:prstGeom>
          <a:noFill/>
          <a:ln w="9525">
            <a:noFill/>
            <a:miter lim="800000"/>
            <a:headEnd/>
            <a:tailEnd/>
          </a:ln>
        </p:spPr>
      </p:pic>
      <p:cxnSp>
        <p:nvCxnSpPr>
          <p:cNvPr id="7" name="Curved Connector 6"/>
          <p:cNvCxnSpPr/>
          <p:nvPr/>
        </p:nvCxnSpPr>
        <p:spPr>
          <a:xfrm rot="16200000" flipH="1">
            <a:off x="2476500" y="3086100"/>
            <a:ext cx="609600" cy="533400"/>
          </a:xfrm>
          <a:prstGeom prst="curvedConnector3">
            <a:avLst>
              <a:gd name="adj1" fmla="val 50000"/>
            </a:avLst>
          </a:prstGeom>
          <a:ln>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8" name="Snip Single Corner Rectangle 7"/>
          <p:cNvSpPr/>
          <p:nvPr/>
        </p:nvSpPr>
        <p:spPr>
          <a:xfrm>
            <a:off x="609600" y="4953000"/>
            <a:ext cx="1752600" cy="914400"/>
          </a:xfrm>
          <a:prstGeom prst="snip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RF Transmitter</a:t>
            </a:r>
          </a:p>
          <a:p>
            <a:pPr algn="ctr"/>
            <a:r>
              <a:rPr lang="en-US" dirty="0" smtClean="0"/>
              <a:t>And  HT12E</a:t>
            </a:r>
            <a:endParaRPr lang="en-US" dirty="0"/>
          </a:p>
        </p:txBody>
      </p:sp>
      <p:sp>
        <p:nvSpPr>
          <p:cNvPr id="9" name="Snip Single Corner Rectangle 8"/>
          <p:cNvSpPr/>
          <p:nvPr/>
        </p:nvSpPr>
        <p:spPr>
          <a:xfrm>
            <a:off x="3352800" y="5105400"/>
            <a:ext cx="1676400" cy="990600"/>
          </a:xfrm>
          <a:prstGeom prst="snip1Rect">
            <a:avLst/>
          </a:prstGeom>
          <a:effectLst>
            <a:innerShdw blurRad="63500" dist="50800" dir="18900000">
              <a:prstClr val="black">
                <a:alpha val="50000"/>
              </a:prstClr>
            </a:innerShdw>
          </a:effectLst>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t>RF Receiver and </a:t>
            </a:r>
          </a:p>
          <a:p>
            <a:pPr algn="ctr"/>
            <a:r>
              <a:rPr lang="en-US" dirty="0" smtClean="0"/>
              <a:t>HT12D</a:t>
            </a:r>
          </a:p>
        </p:txBody>
      </p:sp>
      <p:pic>
        <p:nvPicPr>
          <p:cNvPr id="10" name="Picture 9" descr="C:\Users\HP\Documents\download (2).jpg"/>
          <p:cNvPicPr/>
          <p:nvPr/>
        </p:nvPicPr>
        <p:blipFill>
          <a:blip r:embed="rId5"/>
          <a:srcRect/>
          <a:stretch>
            <a:fillRect/>
          </a:stretch>
        </p:blipFill>
        <p:spPr bwMode="auto">
          <a:xfrm>
            <a:off x="4876800" y="228600"/>
            <a:ext cx="1600200" cy="2286000"/>
          </a:xfrm>
          <a:prstGeom prst="rect">
            <a:avLst/>
          </a:prstGeom>
          <a:noFill/>
          <a:ln w="9525">
            <a:noFill/>
            <a:miter lim="800000"/>
            <a:headEnd/>
            <a:tailEnd/>
          </a:ln>
        </p:spPr>
      </p:pic>
      <p:sp>
        <p:nvSpPr>
          <p:cNvPr id="11" name="Snip Single Corner Rectangle 10"/>
          <p:cNvSpPr/>
          <p:nvPr/>
        </p:nvSpPr>
        <p:spPr>
          <a:xfrm>
            <a:off x="5486400" y="2743200"/>
            <a:ext cx="1524000" cy="990600"/>
          </a:xfrm>
          <a:prstGeom prst="snip1Rect">
            <a:avLst/>
          </a:prstGeom>
          <a:effectLst>
            <a:glow rad="101600">
              <a:schemeClr val="accent4">
                <a:satMod val="175000"/>
                <a:alpha val="40000"/>
              </a:schemeClr>
            </a:glow>
          </a:effectLst>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smtClean="0"/>
              <a:t>MOTOR DRIVER IC </a:t>
            </a:r>
            <a:endParaRPr lang="en-US" dirty="0"/>
          </a:p>
        </p:txBody>
      </p:sp>
      <p:sp>
        <p:nvSpPr>
          <p:cNvPr id="17" name="Regular Pentagon 16"/>
          <p:cNvSpPr/>
          <p:nvPr/>
        </p:nvSpPr>
        <p:spPr>
          <a:xfrm>
            <a:off x="6934200" y="304800"/>
            <a:ext cx="2209800" cy="2590800"/>
          </a:xfrm>
          <a:prstGeom prst="pent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fontAlgn="base">
              <a:spcBef>
                <a:spcPct val="0"/>
              </a:spcBef>
              <a:spcAft>
                <a:spcPct val="0"/>
              </a:spcAft>
            </a:pPr>
            <a:r>
              <a:rPr kumimoji="0" lang="en-US" b="0" i="0" u="none" strike="noStrike" cap="none" normalizeH="0" baseline="0" dirty="0" smtClean="0">
                <a:ln>
                  <a:noFill/>
                </a:ln>
                <a:solidFill>
                  <a:schemeClr val="tx1"/>
                </a:solidFill>
                <a:effectLst/>
                <a:latin typeface="Calibri" pitchFamily="34" charset="0"/>
                <a:ea typeface="Calibri" pitchFamily="34" charset="0"/>
                <a:cs typeface="Mangal" pitchFamily="18" charset="0"/>
              </a:rPr>
              <a:t>Controls Locking and unlocking of security system</a:t>
            </a:r>
            <a:endParaRPr kumimoji="0" lang="en-US" sz="40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9" name="Straight Arrow Connector 18"/>
          <p:cNvCxnSpPr/>
          <p:nvPr/>
        </p:nvCxnSpPr>
        <p:spPr>
          <a:xfrm flipV="1">
            <a:off x="3657600" y="990600"/>
            <a:ext cx="990600" cy="9144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pic>
        <p:nvPicPr>
          <p:cNvPr id="20" name="Picture 19" descr="C:\Users\HP\Documents\download.png"/>
          <p:cNvPicPr/>
          <p:nvPr/>
        </p:nvPicPr>
        <p:blipFill>
          <a:blip r:embed="rId6"/>
          <a:srcRect/>
          <a:stretch>
            <a:fillRect/>
          </a:stretch>
        </p:blipFill>
        <p:spPr bwMode="auto">
          <a:xfrm>
            <a:off x="6934200" y="4267200"/>
            <a:ext cx="1219200" cy="1143000"/>
          </a:xfrm>
          <a:prstGeom prst="rect">
            <a:avLst/>
          </a:prstGeom>
          <a:noFill/>
          <a:ln w="9525">
            <a:noFill/>
            <a:miter lim="800000"/>
            <a:headEnd/>
            <a:tailEnd/>
          </a:ln>
        </p:spPr>
      </p:pic>
      <p:cxnSp>
        <p:nvCxnSpPr>
          <p:cNvPr id="22" name="Curved Connector 21"/>
          <p:cNvCxnSpPr/>
          <p:nvPr/>
        </p:nvCxnSpPr>
        <p:spPr>
          <a:xfrm rot="16200000" flipH="1">
            <a:off x="4838700" y="3009900"/>
            <a:ext cx="1828800" cy="1447800"/>
          </a:xfrm>
          <a:prstGeom prst="bentConnector3">
            <a:avLst>
              <a:gd name="adj1" fmla="val 50000"/>
            </a:avLst>
          </a:prstGeom>
          <a:ln>
            <a:solidFill>
              <a:srgbClr val="00B050"/>
            </a:solidFill>
            <a:headEnd type="arrow"/>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sndAc>
      <p:stSnd>
        <p:snd r:embed="rId2" name="chimes.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991600" cy="2163762"/>
          </a:xfrm>
        </p:spPr>
        <p:txBody>
          <a:bodyPr>
            <a:normAutofit/>
          </a:bodyPr>
          <a:lstStyle/>
          <a:p>
            <a:r>
              <a:rPr lang="en-US" sz="2400" b="0" dirty="0" smtClean="0">
                <a:solidFill>
                  <a:schemeClr val="bg1"/>
                </a:solidFill>
              </a:rPr>
              <a:t>WORKING OF EACH BLOCK DIAGRAM:</a:t>
            </a:r>
            <a:r>
              <a:rPr lang="en-US" sz="2400" i="1" dirty="0" smtClean="0"/>
              <a:t/>
            </a:r>
            <a:br>
              <a:rPr lang="en-US" sz="2400" i="1" dirty="0" smtClean="0"/>
            </a:br>
            <a:r>
              <a:rPr lang="en-US" sz="2400" dirty="0" smtClean="0">
                <a:solidFill>
                  <a:schemeClr val="accent6">
                    <a:lumMod val="20000"/>
                    <a:lumOff val="80000"/>
                  </a:schemeClr>
                </a:solidFill>
              </a:rPr>
              <a:t>PIC MICROCONTROLLER INTERFACES WITH LCD AND KEYPAD MATRIX:</a:t>
            </a:r>
            <a:r>
              <a:rPr lang="en-US" i="1" dirty="0" smtClean="0"/>
              <a:t/>
            </a:r>
            <a:br>
              <a:rPr lang="en-US" i="1" dirty="0" smtClean="0"/>
            </a:br>
            <a:endParaRPr lang="en-US" dirty="0"/>
          </a:p>
        </p:txBody>
      </p:sp>
      <p:pic>
        <p:nvPicPr>
          <p:cNvPr id="4" name="Content Placeholder 3" descr="C:\Users\HP\Documents\Keypad-Interfacing-with-pic16f877a-microcontroller.jpg"/>
          <p:cNvPicPr>
            <a:picLocks noGrp="1"/>
          </p:cNvPicPr>
          <p:nvPr>
            <p:ph idx="1"/>
          </p:nvPr>
        </p:nvPicPr>
        <p:blipFill>
          <a:blip r:embed="rId3"/>
          <a:srcRect/>
          <a:stretch>
            <a:fillRect/>
          </a:stretch>
        </p:blipFill>
        <p:spPr bwMode="auto">
          <a:xfrm>
            <a:off x="1066800" y="1905000"/>
            <a:ext cx="6753225" cy="4572000"/>
          </a:xfrm>
          <a:prstGeom prst="rect">
            <a:avLst/>
          </a:prstGeom>
          <a:noFill/>
          <a:ln w="9525">
            <a:noFill/>
            <a:miter lim="800000"/>
            <a:headEnd/>
            <a:tailEnd/>
          </a:ln>
        </p:spPr>
      </p:pic>
    </p:spTree>
  </p:cSld>
  <p:clrMapOvr>
    <a:masterClrMapping/>
  </p:clrMapOvr>
  <p:transition>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1"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heckerboard(across)">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idx="1"/>
          </p:nvPr>
        </p:nvSpPr>
        <p:spPr>
          <a:xfrm>
            <a:off x="381000" y="304800"/>
            <a:ext cx="8458200" cy="6553200"/>
          </a:xfrm>
          <a:ln>
            <a:solidFill>
              <a:srgbClr val="FF0000"/>
            </a:solidFill>
          </a:ln>
          <a:effectLst>
            <a:outerShdw blurRad="50800" dist="50800" dir="5400000" algn="ctr" rotWithShape="0">
              <a:srgbClr val="000000">
                <a:alpha val="99000"/>
              </a:srgbClr>
            </a:outerShdw>
          </a:effectLst>
        </p:spPr>
        <p:txBody>
          <a:bodyPr>
            <a:normAutofit lnSpcReduction="10000"/>
          </a:bodyPr>
          <a:lstStyle/>
          <a:p>
            <a:r>
              <a:rPr lang="en-US" dirty="0" smtClean="0"/>
              <a:t> </a:t>
            </a:r>
            <a:endParaRPr lang="en-US" i="1" dirty="0" smtClean="0"/>
          </a:p>
          <a:p>
            <a:pPr lvl="0" fontAlgn="base"/>
            <a:endParaRPr lang="en-US" sz="2000" dirty="0" smtClean="0"/>
          </a:p>
          <a:p>
            <a:pPr lvl="0" fontAlgn="base"/>
            <a:endParaRPr lang="en-US" sz="2000" dirty="0" smtClean="0"/>
          </a:p>
          <a:p>
            <a:pPr lvl="0" fontAlgn="base"/>
            <a:endParaRPr lang="en-US" sz="2000" dirty="0" smtClean="0"/>
          </a:p>
          <a:p>
            <a:pPr lvl="0" fontAlgn="base"/>
            <a:r>
              <a:rPr lang="en-US" sz="2000" dirty="0" smtClean="0"/>
              <a:t>Keypads have </a:t>
            </a:r>
            <a:r>
              <a:rPr lang="en-US" sz="1900" dirty="0" smtClean="0"/>
              <a:t>been used extensively in automotive applications as well as food industries. Programmed Keypads can be used in automated attendance system at schools, offices etc, where you enter your ID, which is displayed and at the same time stored, to mark your presence. Automatic door locks are usually accessed with a keypad control system in which a particular code is dialed on the keypad to open the door.</a:t>
            </a:r>
          </a:p>
          <a:p>
            <a:pPr lvl="0" fontAlgn="base"/>
            <a:endParaRPr lang="en-US" sz="1900" i="1" dirty="0" smtClean="0"/>
          </a:p>
          <a:p>
            <a:pPr lvl="0" fontAlgn="base"/>
            <a:endParaRPr lang="en-US" sz="1900" i="1" dirty="0" smtClean="0"/>
          </a:p>
          <a:p>
            <a:pPr fontAlgn="base"/>
            <a:r>
              <a:rPr lang="en-US" sz="1900" dirty="0" smtClean="0"/>
              <a:t> </a:t>
            </a:r>
            <a:endParaRPr lang="en-US" sz="1900" i="1" dirty="0" smtClean="0"/>
          </a:p>
          <a:p>
            <a:endParaRPr lang="en-US" sz="1900" dirty="0" smtClean="0"/>
          </a:p>
          <a:p>
            <a:pPr lvl="0"/>
            <a:r>
              <a:rPr lang="en-US" sz="1900" dirty="0" smtClean="0"/>
              <a:t>LCD (Liquid Crystal Display) screen is an electronic display module and find a wide range of applications. A 16x2 LCD display is very basic module and is very commonly used in various devices and circuits. These modules are preferred over </a:t>
            </a:r>
            <a:r>
              <a:rPr lang="en-US" sz="1900" u="sng" dirty="0" smtClean="0">
                <a:hlinkClick r:id="rId3"/>
              </a:rPr>
              <a:t>seven segments</a:t>
            </a:r>
            <a:r>
              <a:rPr lang="en-US" sz="1900" dirty="0" smtClean="0"/>
              <a:t> and other multi segment </a:t>
            </a:r>
            <a:r>
              <a:rPr lang="en-US" sz="1900" u="sng" dirty="0" smtClean="0">
                <a:hlinkClick r:id="rId4"/>
              </a:rPr>
              <a:t>LED</a:t>
            </a:r>
            <a:r>
              <a:rPr lang="en-US" sz="1900" dirty="0" smtClean="0"/>
              <a:t>s. The reasons being: LCDs are economical; easily programmable; have no limitation of displaying special &amp; even  (unlike in seven segments), </a:t>
            </a:r>
            <a:r>
              <a:rPr lang="en-US" sz="1900" u="sng" dirty="0" smtClean="0">
                <a:hlinkClick r:id="rId5"/>
              </a:rPr>
              <a:t>animations</a:t>
            </a:r>
            <a:r>
              <a:rPr lang="en-US" sz="1900" dirty="0" smtClean="0"/>
              <a:t> and so on.</a:t>
            </a:r>
            <a:endParaRPr lang="en-US" sz="1900" i="1" dirty="0" smtClean="0"/>
          </a:p>
          <a:p>
            <a:endParaRPr lang="en-US" dirty="0"/>
          </a:p>
        </p:txBody>
      </p:sp>
      <p:pic>
        <p:nvPicPr>
          <p:cNvPr id="6" name="Picture 5" descr="C:\Users\HP\Documents\images (6).jpg"/>
          <p:cNvPicPr/>
          <p:nvPr/>
        </p:nvPicPr>
        <p:blipFill>
          <a:blip r:embed="rId6"/>
          <a:srcRect/>
          <a:stretch>
            <a:fillRect/>
          </a:stretch>
        </p:blipFill>
        <p:spPr bwMode="auto">
          <a:xfrm>
            <a:off x="2362200" y="381000"/>
            <a:ext cx="1447800" cy="1447800"/>
          </a:xfrm>
          <a:prstGeom prst="roundRect">
            <a:avLst>
              <a:gd name="adj" fmla="val 0"/>
            </a:avLst>
          </a:prstGeom>
          <a:solidFill>
            <a:srgbClr val="FFFFFF">
              <a:shade val="85000"/>
            </a:srgbClr>
          </a:solidFill>
          <a:ln>
            <a:noFill/>
          </a:ln>
          <a:effectLst>
            <a:reflection blurRad="12700" stA="38000" endPos="28000" dist="5000" dir="5400000" sy="-100000" algn="bl" rotWithShape="0"/>
          </a:effectLst>
        </p:spPr>
      </p:pic>
      <p:cxnSp>
        <p:nvCxnSpPr>
          <p:cNvPr id="8" name="Curved Connector 7"/>
          <p:cNvCxnSpPr/>
          <p:nvPr/>
        </p:nvCxnSpPr>
        <p:spPr>
          <a:xfrm rot="16200000" flipH="1">
            <a:off x="2514600" y="1219200"/>
            <a:ext cx="609600" cy="609600"/>
          </a:xfrm>
          <a:prstGeom prst="curvedConnector3">
            <a:avLst>
              <a:gd name="adj1" fmla="val 50000"/>
            </a:avLst>
          </a:prstGeom>
          <a:ln>
            <a:headEnd type="arrow"/>
            <a:tailEnd type="arrow"/>
          </a:ln>
        </p:spPr>
        <p:style>
          <a:lnRef idx="1">
            <a:schemeClr val="accent5"/>
          </a:lnRef>
          <a:fillRef idx="0">
            <a:schemeClr val="accent5"/>
          </a:fillRef>
          <a:effectRef idx="0">
            <a:schemeClr val="accent5"/>
          </a:effectRef>
          <a:fontRef idx="minor">
            <a:schemeClr val="tx1"/>
          </a:fontRef>
        </p:style>
      </p:cxnSp>
      <p:pic>
        <p:nvPicPr>
          <p:cNvPr id="10" name="Picture 9" descr="C:\Users\HP\Documents\LCD (2).jpg"/>
          <p:cNvPicPr/>
          <p:nvPr/>
        </p:nvPicPr>
        <p:blipFill>
          <a:blip r:embed="rId7" cstate="print"/>
          <a:srcRect/>
          <a:stretch>
            <a:fillRect/>
          </a:stretch>
        </p:blipFill>
        <p:spPr bwMode="auto">
          <a:xfrm>
            <a:off x="2362200" y="3581400"/>
            <a:ext cx="1600200" cy="1295400"/>
          </a:xfrm>
          <a:prstGeom prst="rect">
            <a:avLst/>
          </a:prstGeom>
          <a:noFill/>
          <a:ln w="9525">
            <a:noFill/>
            <a:miter lim="800000"/>
            <a:headEnd/>
            <a:tailEnd/>
          </a:ln>
        </p:spPr>
      </p:pic>
    </p:spTree>
  </p:cSld>
  <p:clrMapOvr>
    <a:masterClrMapping/>
  </p:clrMapOvr>
  <p:transition>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5">
                                            <p:txEl>
                                              <p:pRg st="4" end="4"/>
                                            </p:txEl>
                                          </p:spTgt>
                                        </p:tgtEl>
                                        <p:attrNameLst>
                                          <p:attrName>style.visibility</p:attrName>
                                        </p:attrNameLst>
                                      </p:cBhvr>
                                      <p:to>
                                        <p:strVal val="visible"/>
                                      </p:to>
                                    </p:set>
                                    <p:animEffect transition="in" filter="box(in)">
                                      <p:cBhvr>
                                        <p:cTn id="12" dur="500"/>
                                        <p:tgtEl>
                                          <p:spTgt spid="5">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linds(horizontal)">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5">
                                            <p:txEl>
                                              <p:pRg st="9" end="9"/>
                                            </p:txEl>
                                          </p:spTgt>
                                        </p:tgtEl>
                                        <p:attrNameLst>
                                          <p:attrName>style.visibility</p:attrName>
                                        </p:attrNameLst>
                                      </p:cBhvr>
                                      <p:to>
                                        <p:strVal val="visible"/>
                                      </p:to>
                                    </p:set>
                                    <p:anim calcmode="lin" valueType="num">
                                      <p:cBhvr additive="base">
                                        <p:cTn id="22" dur="500" fill="hold"/>
                                        <p:tgtEl>
                                          <p:spTgt spid="5">
                                            <p:txEl>
                                              <p:pRg st="9" end="9"/>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5">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848600" cy="990600"/>
          </a:xfrm>
        </p:spPr>
        <p:txBody>
          <a:bodyPr>
            <a:normAutofit fontScale="90000"/>
          </a:bodyPr>
          <a:lstStyle/>
          <a:p>
            <a:r>
              <a:rPr lang="en-US" dirty="0" smtClean="0"/>
              <a:t/>
            </a:r>
            <a:br>
              <a:rPr lang="en-US" dirty="0" smtClean="0"/>
            </a:br>
            <a:r>
              <a:rPr lang="en-US" dirty="0" smtClean="0"/>
              <a:t/>
            </a:r>
            <a:br>
              <a:rPr lang="en-US" dirty="0" smtClean="0"/>
            </a:br>
            <a:r>
              <a:rPr lang="en-US" i="1" dirty="0" smtClean="0"/>
              <a:t/>
            </a:r>
            <a:br>
              <a:rPr lang="en-US" i="1" dirty="0" smtClean="0"/>
            </a:br>
            <a:r>
              <a:rPr lang="en-US" dirty="0" smtClean="0"/>
              <a:t>PIN DIAGRAM OF LCD 16*2</a:t>
            </a:r>
            <a:r>
              <a:rPr lang="en-US" i="1" dirty="0" smtClean="0"/>
              <a:t/>
            </a:r>
            <a:br>
              <a:rPr lang="en-US" i="1" dirty="0" smtClean="0"/>
            </a:br>
            <a:r>
              <a:rPr lang="en-US" dirty="0" smtClean="0"/>
              <a:t> </a:t>
            </a:r>
            <a:r>
              <a:rPr lang="en-US" i="1" dirty="0" smtClean="0"/>
              <a:t/>
            </a:r>
            <a:br>
              <a:rPr lang="en-US" i="1" dirty="0" smtClean="0"/>
            </a:br>
            <a:r>
              <a:rPr lang="en-US" dirty="0" smtClean="0"/>
              <a:t> </a:t>
            </a:r>
            <a:endParaRPr lang="en-US" dirty="0"/>
          </a:p>
        </p:txBody>
      </p:sp>
      <p:sp>
        <p:nvSpPr>
          <p:cNvPr id="3" name="Content Placeholder 2"/>
          <p:cNvSpPr>
            <a:spLocks noGrp="1"/>
          </p:cNvSpPr>
          <p:nvPr>
            <p:ph idx="1"/>
          </p:nvPr>
        </p:nvSpPr>
        <p:spPr/>
        <p:txBody>
          <a:bodyPr>
            <a:normAutofit/>
          </a:bodyPr>
          <a:lstStyle/>
          <a:p>
            <a:pPr fontAlgn="base"/>
            <a:endParaRPr lang="en-US" i="1" dirty="0" smtClean="0"/>
          </a:p>
          <a:p>
            <a:pPr fontAlgn="base"/>
            <a:r>
              <a:rPr lang="en-US" b="1" dirty="0" smtClean="0"/>
              <a:t> </a:t>
            </a:r>
            <a:endParaRPr lang="en-US" i="1" dirty="0" smtClean="0"/>
          </a:p>
          <a:p>
            <a:endParaRPr lang="en-US" dirty="0"/>
          </a:p>
        </p:txBody>
      </p:sp>
      <p:pic>
        <p:nvPicPr>
          <p:cNvPr id="4" name="Picture 3" descr="C:\Users\HP\Documents\16x2-LCD-Pin-Diagram.jpg"/>
          <p:cNvPicPr/>
          <p:nvPr/>
        </p:nvPicPr>
        <p:blipFill>
          <a:blip r:embed="rId3"/>
          <a:srcRect/>
          <a:stretch>
            <a:fillRect/>
          </a:stretch>
        </p:blipFill>
        <p:spPr bwMode="auto">
          <a:xfrm>
            <a:off x="914400" y="1066800"/>
            <a:ext cx="2667000" cy="1600200"/>
          </a:xfrm>
          <a:prstGeom prst="rect">
            <a:avLst/>
          </a:prstGeom>
          <a:noFill/>
          <a:ln w="9525">
            <a:noFill/>
            <a:miter lim="800000"/>
            <a:headEnd/>
            <a:tailEnd/>
          </a:ln>
        </p:spPr>
      </p:pic>
      <p:pic>
        <p:nvPicPr>
          <p:cNvPr id="5" name="Picture 4" descr="C:\Users\HP\Documents\lcd_pinout.png"/>
          <p:cNvPicPr/>
          <p:nvPr/>
        </p:nvPicPr>
        <p:blipFill>
          <a:blip r:embed="rId4"/>
          <a:srcRect/>
          <a:stretch>
            <a:fillRect/>
          </a:stretch>
        </p:blipFill>
        <p:spPr bwMode="auto">
          <a:xfrm>
            <a:off x="762000" y="2971800"/>
            <a:ext cx="6705600" cy="3505200"/>
          </a:xfrm>
          <a:prstGeom prst="rect">
            <a:avLst/>
          </a:prstGeom>
          <a:noFill/>
          <a:ln w="9525">
            <a:noFill/>
            <a:miter lim="800000"/>
            <a:headEnd/>
            <a:tailEnd/>
          </a:ln>
        </p:spPr>
      </p:pic>
      <p:sp>
        <p:nvSpPr>
          <p:cNvPr id="6" name="Flowchart: Data 5"/>
          <p:cNvSpPr/>
          <p:nvPr/>
        </p:nvSpPr>
        <p:spPr>
          <a:xfrm>
            <a:off x="4572000" y="1219200"/>
            <a:ext cx="2057400" cy="1600200"/>
          </a:xfrm>
          <a:prstGeom prst="flowChartInputOutp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fontAlgn="base">
              <a:spcBef>
                <a:spcPct val="0"/>
              </a:spcBef>
              <a:spcAft>
                <a:spcPct val="0"/>
              </a:spcAft>
            </a:pPr>
            <a:r>
              <a:rPr kumimoji="0" lang="en-US" b="0" i="0" u="none" strike="noStrike" cap="none" normalizeH="0" baseline="0" dirty="0" smtClean="0">
                <a:ln>
                  <a:noFill/>
                </a:ln>
                <a:solidFill>
                  <a:schemeClr val="tx1"/>
                </a:solidFill>
                <a:effectLst/>
                <a:latin typeface="Calibri" pitchFamily="34" charset="0"/>
                <a:ea typeface="Calibri" pitchFamily="34" charset="0"/>
                <a:cs typeface="Mangal" pitchFamily="18" charset="0"/>
              </a:rPr>
              <a:t>RS pin:</a:t>
            </a:r>
            <a:endParaRPr lang="en-US" sz="4800" dirty="0">
              <a:solidFill>
                <a:schemeClr val="tx1"/>
              </a:solidFill>
              <a:latin typeface="Calibri" pitchFamily="34" charset="0"/>
              <a:ea typeface="Calibri" pitchFamily="34" charset="0"/>
              <a:cs typeface="Mangal" pitchFamily="18" charset="0"/>
            </a:endParaRPr>
          </a:p>
          <a:p>
            <a:pPr lvl="0" eaLnBrk="0" fontAlgn="base" hangingPunct="0">
              <a:spcBef>
                <a:spcPct val="0"/>
              </a:spcBef>
              <a:spcAft>
                <a:spcPct val="0"/>
              </a:spcAft>
            </a:pPr>
            <a:r>
              <a:rPr kumimoji="0" lang="en-US" sz="1600" b="0" i="0" u="none" strike="noStrike" cap="none" normalizeH="0" baseline="0" dirty="0" smtClean="0">
                <a:ln>
                  <a:noFill/>
                </a:ln>
                <a:solidFill>
                  <a:schemeClr val="tx1"/>
                </a:solidFill>
                <a:effectLst/>
                <a:latin typeface="Calibri" pitchFamily="34" charset="0"/>
                <a:ea typeface="Calibri" pitchFamily="34" charset="0"/>
                <a:cs typeface="Mangal" pitchFamily="18" charset="0"/>
              </a:rPr>
              <a:t>0:command</a:t>
            </a:r>
            <a:endParaRPr kumimoji="0" lang="en-US" sz="4400" b="0" i="0" u="none" strike="noStrike" cap="none" normalizeH="0" baseline="0" dirty="0" smtClean="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en-US" b="0" i="0" u="none" strike="noStrike" cap="none" normalizeH="0" baseline="0" dirty="0" smtClean="0">
                <a:ln>
                  <a:noFill/>
                </a:ln>
                <a:solidFill>
                  <a:schemeClr val="tx1"/>
                </a:solidFill>
                <a:effectLst/>
                <a:latin typeface="Calibri" pitchFamily="34" charset="0"/>
                <a:ea typeface="Calibri" pitchFamily="34" charset="0"/>
                <a:cs typeface="Mangal" pitchFamily="18" charset="0"/>
              </a:rPr>
              <a:t>1: data</a:t>
            </a:r>
            <a:endParaRPr kumimoji="0" lang="en-US" sz="11500" b="0" i="0" u="none" strike="noStrike" cap="none" normalizeH="0" baseline="0" dirty="0" smtClean="0">
              <a:ln>
                <a:noFill/>
              </a:ln>
              <a:solidFill>
                <a:schemeClr val="tx1"/>
              </a:solidFill>
              <a:effectLst/>
              <a:latin typeface="Arial" pitchFamily="34" charset="0"/>
              <a:cs typeface="Arial" pitchFamily="34" charset="0"/>
            </a:endParaRPr>
          </a:p>
        </p:txBody>
      </p:sp>
      <p:sp>
        <p:nvSpPr>
          <p:cNvPr id="9" name="Snip Single Corner Rectangle 8"/>
          <p:cNvSpPr/>
          <p:nvPr/>
        </p:nvSpPr>
        <p:spPr>
          <a:xfrm>
            <a:off x="7467600" y="1371600"/>
            <a:ext cx="1447800" cy="1447800"/>
          </a:xfrm>
          <a:prstGeom prst="snip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vo</a:t>
            </a:r>
            <a:r>
              <a:rPr lang="en-US" dirty="0" smtClean="0"/>
              <a:t>:</a:t>
            </a:r>
          </a:p>
          <a:p>
            <a:pPr algn="ctr"/>
            <a:r>
              <a:rPr lang="en-US" dirty="0" smtClean="0"/>
              <a:t>variable voltage</a:t>
            </a:r>
          </a:p>
          <a:p>
            <a:pPr algn="ctr"/>
            <a:r>
              <a:rPr lang="en-US" dirty="0" smtClean="0">
                <a:solidFill>
                  <a:schemeClr val="bg1"/>
                </a:solidFill>
              </a:rPr>
              <a:t>Adjust contrast light</a:t>
            </a:r>
          </a:p>
          <a:p>
            <a:pPr algn="ctr"/>
            <a:endParaRPr lang="en-US" dirty="0"/>
          </a:p>
        </p:txBody>
      </p:sp>
    </p:spTree>
  </p:cSld>
  <p:clrMapOvr>
    <a:masterClrMapping/>
  </p:clrMapOvr>
  <p:transition>
    <p:sndAc>
      <p:stSnd>
        <p:snd r:embed="rId2" name="chimes.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153400" cy="1417638"/>
          </a:xfrm>
        </p:spPr>
        <p:txBody>
          <a:bodyPr>
            <a:normAutofit fontScale="90000"/>
          </a:bodyPr>
          <a:lstStyle/>
          <a:p>
            <a:pPr fontAlgn="base"/>
            <a:r>
              <a:rPr lang="en-US" dirty="0" smtClean="0"/>
              <a:t/>
            </a:r>
            <a:br>
              <a:rPr lang="en-US" dirty="0" smtClean="0"/>
            </a:br>
            <a:r>
              <a:rPr lang="en-US" dirty="0" smtClean="0"/>
              <a:t/>
            </a:r>
            <a:br>
              <a:rPr lang="en-US" dirty="0" smtClean="0"/>
            </a:br>
            <a:r>
              <a:rPr lang="en-US" dirty="0" smtClean="0"/>
              <a:t>WORKING OF HT12E AND HT12D:</a:t>
            </a:r>
            <a:r>
              <a:rPr lang="en-US" i="1" dirty="0" smtClean="0"/>
              <a:t/>
            </a:r>
            <a:br>
              <a:rPr lang="en-US" i="1" dirty="0" smtClean="0"/>
            </a:br>
            <a:r>
              <a:rPr lang="en-US" sz="3100" dirty="0" smtClean="0"/>
              <a:t>What is Encoding and Decoding</a:t>
            </a:r>
            <a:r>
              <a:rPr lang="en-US" dirty="0" smtClean="0"/>
              <a:t>:</a:t>
            </a:r>
            <a:r>
              <a:rPr lang="en-US" i="1" dirty="0" smtClean="0"/>
              <a:t/>
            </a:r>
            <a:br>
              <a:rPr lang="en-US" i="1" dirty="0" smtClean="0"/>
            </a:br>
            <a:endParaRPr lang="en-US" dirty="0"/>
          </a:p>
        </p:txBody>
      </p:sp>
      <p:sp>
        <p:nvSpPr>
          <p:cNvPr id="3" name="Content Placeholder 2"/>
          <p:cNvSpPr>
            <a:spLocks noGrp="1"/>
          </p:cNvSpPr>
          <p:nvPr>
            <p:ph idx="1"/>
          </p:nvPr>
        </p:nvSpPr>
        <p:spPr>
          <a:xfrm>
            <a:off x="533400" y="1828800"/>
            <a:ext cx="8153400" cy="4480560"/>
          </a:xfrm>
        </p:spPr>
        <p:txBody>
          <a:bodyPr>
            <a:normAutofit fontScale="92500" lnSpcReduction="20000"/>
          </a:bodyPr>
          <a:lstStyle/>
          <a:p>
            <a:pPr lvl="0"/>
            <a:r>
              <a:rPr lang="en-US" dirty="0" smtClean="0"/>
              <a:t>In simple words, encoding is wrapping up the data. </a:t>
            </a:r>
            <a:endParaRPr lang="en-US" i="1" dirty="0" smtClean="0"/>
          </a:p>
          <a:p>
            <a:pPr lvl="0"/>
            <a:r>
              <a:rPr lang="en-US" dirty="0" smtClean="0"/>
              <a:t>The data could be anything like simple binary data (in the form of 1's and 0's) or it could be an audio signal or it could be certain text.</a:t>
            </a:r>
            <a:endParaRPr lang="en-US" i="1" dirty="0" smtClean="0"/>
          </a:p>
          <a:p>
            <a:pPr lvl="0"/>
            <a:r>
              <a:rPr lang="en-US" dirty="0" smtClean="0"/>
              <a:t>The wrapped data is called as a Packet. This packet is sent through a medium (“Through wire or wireless”) to the decoder part where it gets unwrapped or decoded. Encoding is when you put the letter into envelope, the postman is medium to take the envelope to the recipient and when recipient opens the envelope then it is called decoding.</a:t>
            </a:r>
            <a:endParaRPr lang="en-US" i="1" dirty="0" smtClean="0"/>
          </a:p>
          <a:p>
            <a:endParaRPr lang="en-US" dirty="0"/>
          </a:p>
        </p:txBody>
      </p:sp>
    </p:spTree>
  </p:cSld>
  <p:clrMapOvr>
    <a:masterClrMapping/>
  </p:clrMapOvr>
  <p:transition>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diamond(in)">
                                      <p:cBhvr>
                                        <p:cTn id="13" dur="2000"/>
                                        <p:tgtEl>
                                          <p:spTgt spid="3">
                                            <p:txEl>
                                              <p:pRg st="0" end="0"/>
                                            </p:txEl>
                                          </p:spTgt>
                                        </p:tgtEl>
                                      </p:cBhvr>
                                    </p:animEffect>
                                  </p:childTnLst>
                                </p:cTn>
                              </p:par>
                              <p:par>
                                <p:cTn id="14" presetID="8" presetClass="entr" presetSubtype="16" fill="hold" nodeType="with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diamond(in)">
                                      <p:cBhvr>
                                        <p:cTn id="16" dur="2000"/>
                                        <p:tgtEl>
                                          <p:spTgt spid="3">
                                            <p:txEl>
                                              <p:pRg st="1" end="1"/>
                                            </p:txEl>
                                          </p:spTgt>
                                        </p:tgtEl>
                                      </p:cBhvr>
                                    </p:animEffect>
                                  </p:childTnLst>
                                </p:cTn>
                              </p:par>
                              <p:par>
                                <p:cTn id="17" presetID="8" presetClass="entr" presetSubtype="16"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diamond(in)">
                                      <p:cBhvr>
                                        <p:cTn id="19"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HT12E (Transmitter side)</a:t>
            </a:r>
            <a:r>
              <a:rPr lang="en-US" i="1" dirty="0" smtClean="0"/>
              <a:t/>
            </a:r>
            <a:br>
              <a:rPr lang="en-US" i="1" dirty="0" smtClean="0"/>
            </a:br>
            <a:endParaRPr lang="en-US" dirty="0"/>
          </a:p>
        </p:txBody>
      </p:sp>
      <p:pic>
        <p:nvPicPr>
          <p:cNvPr id="4" name="Content Placeholder 3" descr="C:\Users\HP\Documents\HTE.jpg"/>
          <p:cNvPicPr>
            <a:picLocks noGrp="1"/>
          </p:cNvPicPr>
          <p:nvPr>
            <p:ph idx="1"/>
          </p:nvPr>
        </p:nvPicPr>
        <p:blipFill>
          <a:blip r:embed="rId3"/>
          <a:srcRect/>
          <a:stretch>
            <a:fillRect/>
          </a:stretch>
        </p:blipFill>
        <p:spPr bwMode="auto">
          <a:xfrm>
            <a:off x="0" y="1295400"/>
            <a:ext cx="3867150" cy="3886200"/>
          </a:xfrm>
          <a:prstGeom prst="rect">
            <a:avLst/>
          </a:prstGeom>
          <a:noFill/>
          <a:ln w="9525">
            <a:noFill/>
            <a:miter lim="800000"/>
            <a:headEnd/>
            <a:tailEnd/>
          </a:ln>
        </p:spPr>
      </p:pic>
      <p:sp>
        <p:nvSpPr>
          <p:cNvPr id="6" name="TextBox 5"/>
          <p:cNvSpPr txBox="1"/>
          <p:nvPr/>
        </p:nvSpPr>
        <p:spPr>
          <a:xfrm>
            <a:off x="4191000" y="838200"/>
            <a:ext cx="4648200" cy="6832640"/>
          </a:xfrm>
          <a:prstGeom prst="rect">
            <a:avLst/>
          </a:prstGeom>
          <a:noFill/>
        </p:spPr>
        <p:txBody>
          <a:bodyPr wrap="square" rtlCol="0">
            <a:spAutoFit/>
          </a:bodyPr>
          <a:lstStyle/>
          <a:p>
            <a:pPr lvl="0">
              <a:buFont typeface="Wingdings" pitchFamily="2" charset="2"/>
              <a:buChar char="v"/>
            </a:pPr>
            <a:r>
              <a:rPr lang="en-US" sz="2000" dirty="0"/>
              <a:t>The encoder has four input lines. </a:t>
            </a:r>
            <a:endParaRPr lang="en-US" sz="2000" i="1" dirty="0"/>
          </a:p>
          <a:p>
            <a:pPr lvl="0"/>
            <a:r>
              <a:rPr lang="en-US" sz="2000" dirty="0"/>
              <a:t>These lines are used to give input which we want to encode. </a:t>
            </a:r>
            <a:endParaRPr lang="en-US" sz="2000" dirty="0" smtClean="0"/>
          </a:p>
          <a:p>
            <a:pPr marL="457200" lvl="0" indent="-457200">
              <a:buFont typeface="+mj-lt"/>
              <a:buAutoNum type="arabicPeriod"/>
            </a:pPr>
            <a:r>
              <a:rPr lang="en-US" sz="2000" dirty="0" smtClean="0"/>
              <a:t>In </a:t>
            </a:r>
            <a:r>
              <a:rPr lang="en-US" sz="2000" dirty="0"/>
              <a:t>encoding, we are wrapping up the data which means if we want to send a binary signal ‘1001’ to other end, we have to make data pins as ‘1001</a:t>
            </a:r>
            <a:r>
              <a:rPr lang="en-US" sz="2000" dirty="0" smtClean="0"/>
              <a:t>’.</a:t>
            </a:r>
          </a:p>
          <a:p>
            <a:pPr lvl="0">
              <a:buFont typeface="Wingdings" pitchFamily="2" charset="2"/>
              <a:buChar char="v"/>
            </a:pPr>
            <a:r>
              <a:rPr lang="en-US" sz="2000" dirty="0" smtClean="0"/>
              <a:t> </a:t>
            </a:r>
            <a:r>
              <a:rPr lang="en-US" sz="2000" dirty="0"/>
              <a:t>Now, to make data pin like this, what we need to do is to give high or 5 volts (which in digital means ‘1’) to pins ‘D0’ and ‘D3’ while we have to provide pins ‘D1’ and ‘D2’ with 0 volt. Ground). </a:t>
            </a:r>
            <a:endParaRPr lang="en-US" sz="2000" i="1" dirty="0"/>
          </a:p>
          <a:p>
            <a:pPr lvl="0">
              <a:buFont typeface="Wingdings" pitchFamily="2" charset="2"/>
              <a:buChar char="v"/>
            </a:pPr>
            <a:r>
              <a:rPr lang="en-US" sz="2000" dirty="0"/>
              <a:t>This altogether gives us ‘1001’ which is transmitted out from the ‘Data out’ pin of the HT12E. </a:t>
            </a:r>
            <a:endParaRPr lang="en-US" sz="2000" dirty="0" smtClean="0"/>
          </a:p>
          <a:p>
            <a:pPr lvl="0">
              <a:buFont typeface="Wingdings" pitchFamily="2" charset="2"/>
              <a:buChar char="v"/>
            </a:pPr>
            <a:r>
              <a:rPr lang="en-US" sz="2000" dirty="0" smtClean="0"/>
              <a:t>The </a:t>
            </a:r>
            <a:r>
              <a:rPr lang="en-US" sz="2000" dirty="0"/>
              <a:t>input given to data pin is in parallel form which is being transmitted into serial form from the data output pin.</a:t>
            </a:r>
            <a:endParaRPr lang="en-US" sz="2000" i="1" dirty="0"/>
          </a:p>
          <a:p>
            <a:endParaRPr lang="en-US" dirty="0"/>
          </a:p>
        </p:txBody>
      </p:sp>
    </p:spTree>
  </p:cSld>
  <p:clrMapOvr>
    <a:masterClrMapping/>
  </p:clrMapOvr>
  <p:transition>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diamond(in)">
                                      <p:cBhvr>
                                        <p:cTn id="12" dur="2000"/>
                                        <p:tgtEl>
                                          <p:spTgt spid="6">
                                            <p:txEl>
                                              <p:pRg st="0" end="0"/>
                                            </p:txEl>
                                          </p:spTgt>
                                        </p:tgtEl>
                                      </p:cBhvr>
                                    </p:animEffect>
                                  </p:childTnLst>
                                </p:cTn>
                              </p:par>
                              <p:par>
                                <p:cTn id="13" presetID="8" presetClass="entr" presetSubtype="16" fill="hold" nodeType="with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animEffect transition="in" filter="diamond(in)">
                                      <p:cBhvr>
                                        <p:cTn id="15" dur="2000"/>
                                        <p:tgtEl>
                                          <p:spTgt spid="6">
                                            <p:txEl>
                                              <p:pRg st="1" end="1"/>
                                            </p:txEl>
                                          </p:spTgt>
                                        </p:tgtEl>
                                      </p:cBhvr>
                                    </p:animEffect>
                                  </p:childTnLst>
                                </p:cTn>
                              </p:par>
                              <p:par>
                                <p:cTn id="16" presetID="8" presetClass="entr" presetSubtype="16" fill="hold" nodeType="withEffect">
                                  <p:stCondLst>
                                    <p:cond delay="0"/>
                                  </p:stCondLst>
                                  <p:childTnLst>
                                    <p:set>
                                      <p:cBhvr>
                                        <p:cTn id="17" dur="1" fill="hold">
                                          <p:stCondLst>
                                            <p:cond delay="0"/>
                                          </p:stCondLst>
                                        </p:cTn>
                                        <p:tgtEl>
                                          <p:spTgt spid="6">
                                            <p:txEl>
                                              <p:pRg st="2" end="2"/>
                                            </p:txEl>
                                          </p:spTgt>
                                        </p:tgtEl>
                                        <p:attrNameLst>
                                          <p:attrName>style.visibility</p:attrName>
                                        </p:attrNameLst>
                                      </p:cBhvr>
                                      <p:to>
                                        <p:strVal val="visible"/>
                                      </p:to>
                                    </p:set>
                                    <p:animEffect transition="in" filter="diamond(in)">
                                      <p:cBhvr>
                                        <p:cTn id="18" dur="2000"/>
                                        <p:tgtEl>
                                          <p:spTgt spid="6">
                                            <p:txEl>
                                              <p:pRg st="2" end="2"/>
                                            </p:txEl>
                                          </p:spTgt>
                                        </p:tgtEl>
                                      </p:cBhvr>
                                    </p:animEffect>
                                  </p:childTnLst>
                                </p:cTn>
                              </p:par>
                              <p:par>
                                <p:cTn id="19" presetID="8" presetClass="entr" presetSubtype="16" fill="hold" nodeType="withEffect">
                                  <p:stCondLst>
                                    <p:cond delay="0"/>
                                  </p:stCondLst>
                                  <p:childTnLst>
                                    <p:set>
                                      <p:cBhvr>
                                        <p:cTn id="20" dur="1" fill="hold">
                                          <p:stCondLst>
                                            <p:cond delay="0"/>
                                          </p:stCondLst>
                                        </p:cTn>
                                        <p:tgtEl>
                                          <p:spTgt spid="6">
                                            <p:txEl>
                                              <p:pRg st="3" end="3"/>
                                            </p:txEl>
                                          </p:spTgt>
                                        </p:tgtEl>
                                        <p:attrNameLst>
                                          <p:attrName>style.visibility</p:attrName>
                                        </p:attrNameLst>
                                      </p:cBhvr>
                                      <p:to>
                                        <p:strVal val="visible"/>
                                      </p:to>
                                    </p:set>
                                    <p:animEffect transition="in" filter="diamond(in)">
                                      <p:cBhvr>
                                        <p:cTn id="21" dur="2000"/>
                                        <p:tgtEl>
                                          <p:spTgt spid="6">
                                            <p:txEl>
                                              <p:pRg st="3" end="3"/>
                                            </p:txEl>
                                          </p:spTgt>
                                        </p:tgtEl>
                                      </p:cBhvr>
                                    </p:animEffect>
                                  </p:childTnLst>
                                </p:cTn>
                              </p:par>
                              <p:par>
                                <p:cTn id="22" presetID="8" presetClass="entr" presetSubtype="16" fill="hold" nodeType="withEffect">
                                  <p:stCondLst>
                                    <p:cond delay="0"/>
                                  </p:stCondLst>
                                  <p:childTnLst>
                                    <p:set>
                                      <p:cBhvr>
                                        <p:cTn id="23" dur="1" fill="hold">
                                          <p:stCondLst>
                                            <p:cond delay="0"/>
                                          </p:stCondLst>
                                        </p:cTn>
                                        <p:tgtEl>
                                          <p:spTgt spid="6">
                                            <p:txEl>
                                              <p:pRg st="4" end="4"/>
                                            </p:txEl>
                                          </p:spTgt>
                                        </p:tgtEl>
                                        <p:attrNameLst>
                                          <p:attrName>style.visibility</p:attrName>
                                        </p:attrNameLst>
                                      </p:cBhvr>
                                      <p:to>
                                        <p:strVal val="visible"/>
                                      </p:to>
                                    </p:set>
                                    <p:animEffect transition="in" filter="diamond(in)">
                                      <p:cBhvr>
                                        <p:cTn id="24" dur="2000"/>
                                        <p:tgtEl>
                                          <p:spTgt spid="6">
                                            <p:txEl>
                                              <p:pRg st="4" end="4"/>
                                            </p:txEl>
                                          </p:spTgt>
                                        </p:tgtEl>
                                      </p:cBhvr>
                                    </p:animEffect>
                                  </p:childTnLst>
                                </p:cTn>
                              </p:par>
                              <p:par>
                                <p:cTn id="25" presetID="8" presetClass="entr" presetSubtype="16" fill="hold" nodeType="with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animEffect transition="in" filter="diamond(in)">
                                      <p:cBhvr>
                                        <p:cTn id="27" dur="2000"/>
                                        <p:tgtEl>
                                          <p:spTgt spid="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0" y="838200"/>
            <a:ext cx="3657600" cy="5471160"/>
          </a:xfrm>
        </p:spPr>
        <p:txBody>
          <a:bodyPr>
            <a:normAutofit fontScale="77500" lnSpcReduction="20000"/>
          </a:bodyPr>
          <a:lstStyle/>
          <a:p>
            <a:pPr lvl="0"/>
            <a:r>
              <a:rPr lang="en-US" dirty="0" smtClean="0"/>
              <a:t>Now neglect all the pins for this moment and just concentrate on Din (Data in) pin and the for Data lines pin. </a:t>
            </a:r>
            <a:endParaRPr lang="en-US" i="1" dirty="0" smtClean="0"/>
          </a:p>
          <a:p>
            <a:pPr lvl="0"/>
            <a:r>
              <a:rPr lang="en-US" dirty="0" smtClean="0"/>
              <a:t>The encoded data which is coming from the transmitter side goes into the Data in (Din) pin. The data which was in serial order gets decoded and the output is generated at the for data line pins in same order as that on transmitter pin.</a:t>
            </a:r>
            <a:endParaRPr lang="en-US" i="1" dirty="0" smtClean="0"/>
          </a:p>
          <a:p>
            <a:r>
              <a:rPr lang="en-US" dirty="0" smtClean="0"/>
              <a:t> </a:t>
            </a:r>
            <a:endParaRPr lang="en-US" i="1" dirty="0" smtClean="0"/>
          </a:p>
          <a:p>
            <a:endParaRPr lang="en-US" dirty="0"/>
          </a:p>
        </p:txBody>
      </p:sp>
      <p:pic>
        <p:nvPicPr>
          <p:cNvPr id="4" name="Picture 3" descr="C:\Users\HP\Documents\HTEzoom.jpg"/>
          <p:cNvPicPr/>
          <p:nvPr/>
        </p:nvPicPr>
        <p:blipFill>
          <a:blip r:embed="rId3"/>
          <a:srcRect/>
          <a:stretch>
            <a:fillRect/>
          </a:stretch>
        </p:blipFill>
        <p:spPr bwMode="auto">
          <a:xfrm>
            <a:off x="1" y="1828800"/>
            <a:ext cx="3505200" cy="4648200"/>
          </a:xfrm>
          <a:prstGeom prst="rect">
            <a:avLst/>
          </a:prstGeom>
          <a:noFill/>
          <a:ln w="9525">
            <a:noFill/>
            <a:miter lim="800000"/>
            <a:headEnd/>
            <a:tailEnd/>
          </a:ln>
        </p:spPr>
      </p:pic>
      <p:sp>
        <p:nvSpPr>
          <p:cNvPr id="6" name="TextBox 5"/>
          <p:cNvSpPr txBox="1"/>
          <p:nvPr/>
        </p:nvSpPr>
        <p:spPr>
          <a:xfrm>
            <a:off x="2590800" y="381000"/>
            <a:ext cx="1905000" cy="1200329"/>
          </a:xfrm>
          <a:prstGeom prst="rect">
            <a:avLst/>
          </a:prstGeom>
          <a:noFill/>
        </p:spPr>
        <p:txBody>
          <a:bodyPr wrap="square" rtlCol="0">
            <a:spAutoFit/>
          </a:bodyPr>
          <a:lstStyle/>
          <a:p>
            <a:r>
              <a:rPr lang="en-US" dirty="0" smtClean="0">
                <a:solidFill>
                  <a:srgbClr val="FF0000"/>
                </a:solidFill>
              </a:rPr>
              <a:t>PIN 17 is used as DOUT pin.</a:t>
            </a:r>
          </a:p>
          <a:p>
            <a:r>
              <a:rPr lang="en-US" dirty="0" smtClean="0">
                <a:solidFill>
                  <a:srgbClr val="FF0000"/>
                </a:solidFill>
              </a:rPr>
              <a:t>It follows serial communication.</a:t>
            </a:r>
            <a:endParaRPr lang="en-US" dirty="0">
              <a:solidFill>
                <a:srgbClr val="FF0000"/>
              </a:solidFill>
            </a:endParaRPr>
          </a:p>
        </p:txBody>
      </p:sp>
    </p:spTree>
  </p:cSld>
  <p:clrMapOvr>
    <a:masterClrMapping/>
  </p:clrMapOvr>
  <p:transition>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box(in)">
                                      <p:cBhvr>
                                        <p:cTn id="7" dur="500"/>
                                        <p:tgtEl>
                                          <p:spTgt spid="6">
                                            <p:txEl>
                                              <p:pRg st="0" end="0"/>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6">
                                            <p:txEl>
                                              <p:pRg st="1" end="1"/>
                                            </p:txEl>
                                          </p:spTgt>
                                        </p:tgtEl>
                                        <p:attrNameLst>
                                          <p:attrName>style.visibility</p:attrName>
                                        </p:attrNameLst>
                                      </p:cBhvr>
                                      <p:to>
                                        <p:strVal val="visible"/>
                                      </p:to>
                                    </p:set>
                                    <p:animEffect transition="in" filter="box(in)">
                                      <p:cBhvr>
                                        <p:cTn id="10" dur="500"/>
                                        <p:tgtEl>
                                          <p:spTgt spid="6">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additive="base">
                                        <p:cTn id="15"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 presetClass="entr" presetSubtype="16" fill="hold"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box(in)">
                                      <p:cBhvr>
                                        <p:cTn id="2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2360</TotalTime>
  <Words>874</Words>
  <Application>Microsoft Office PowerPoint</Application>
  <PresentationFormat>On-screen Show (4:3)</PresentationFormat>
  <Paragraphs>87</Paragraphs>
  <Slides>18</Slides>
  <Notes>0</Notes>
  <HiddenSlides>0</HiddenSlides>
  <MMClips>0</MMClips>
  <ScaleCrop>false</ScaleCrop>
  <HeadingPairs>
    <vt:vector size="4" baseType="variant">
      <vt:variant>
        <vt:lpstr>Theme</vt:lpstr>
      </vt:variant>
      <vt:variant>
        <vt:i4>2</vt:i4>
      </vt:variant>
      <vt:variant>
        <vt:lpstr>Slide Titles</vt:lpstr>
      </vt:variant>
      <vt:variant>
        <vt:i4>18</vt:i4>
      </vt:variant>
    </vt:vector>
  </HeadingPairs>
  <TitlesOfParts>
    <vt:vector size="20" baseType="lpstr">
      <vt:lpstr>Apex</vt:lpstr>
      <vt:lpstr>Metro</vt:lpstr>
      <vt:lpstr>OBJECTIVE AND FEATURES: </vt:lpstr>
      <vt:lpstr>BLOCK DIAGRAM</vt:lpstr>
      <vt:lpstr>Block diagram part 2</vt:lpstr>
      <vt:lpstr>WORKING OF EACH BLOCK DIAGRAM: PIC MICROCONTROLLER INTERFACES WITH LCD AND KEYPAD MATRIX: </vt:lpstr>
      <vt:lpstr>PowerPoint Presentation</vt:lpstr>
      <vt:lpstr>   PIN DIAGRAM OF LCD 16*2    </vt:lpstr>
      <vt:lpstr>  WORKING OF HT12E AND HT12D: What is Encoding and Decoding: </vt:lpstr>
      <vt:lpstr>HT12E (Transmitter side) </vt:lpstr>
      <vt:lpstr>PowerPoint Presentation</vt:lpstr>
      <vt:lpstr>HT12D (Receiver side): </vt:lpstr>
      <vt:lpstr>Oscillator Pins: </vt:lpstr>
      <vt:lpstr>VT Pin (Valid Transmission): </vt:lpstr>
      <vt:lpstr>WORKING BLOCK OF HT12E AND HT12D: </vt:lpstr>
      <vt:lpstr>WIRED DATA TRANSMISSION </vt:lpstr>
      <vt:lpstr>WIRELESS DATA TRANSMISSION RF TRANSMITTER AND RECEIVER </vt:lpstr>
      <vt:lpstr>Transmitter Circuit Diagram </vt:lpstr>
      <vt:lpstr>Receiver Circuit Diagram </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HP</dc:creator>
  <cp:lastModifiedBy>Vikrant</cp:lastModifiedBy>
  <cp:revision>16</cp:revision>
  <dcterms:created xsi:type="dcterms:W3CDTF">2016-09-02T19:21:23Z</dcterms:created>
  <dcterms:modified xsi:type="dcterms:W3CDTF">2017-11-08T16:48:09Z</dcterms:modified>
</cp:coreProperties>
</file>